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258" r:id="rId5"/>
    <p:sldId id="282" r:id="rId6"/>
    <p:sldId id="326" r:id="rId7"/>
    <p:sldId id="330" r:id="rId8"/>
    <p:sldId id="327" r:id="rId9"/>
    <p:sldId id="318" r:id="rId10"/>
    <p:sldId id="332" r:id="rId11"/>
    <p:sldId id="324" r:id="rId12"/>
    <p:sldId id="323" r:id="rId13"/>
    <p:sldId id="331" r:id="rId14"/>
    <p:sldId id="317" r:id="rId15"/>
    <p:sldId id="32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2" autoAdjust="0"/>
    <p:restoredTop sz="80026" autoAdjust="0"/>
  </p:normalViewPr>
  <p:slideViewPr>
    <p:cSldViewPr snapToGrid="0" snapToObjects="1">
      <p:cViewPr>
        <p:scale>
          <a:sx n="100" d="100"/>
          <a:sy n="100" d="100"/>
        </p:scale>
        <p:origin x="456" y="32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2020/9/5</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50770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ea"/>
                <a:ea typeface="+mn-ea"/>
                <a:cs typeface="+mn-cs"/>
              </a:rPr>
              <a:t>支持向量機（</a:t>
            </a:r>
            <a:r>
              <a:rPr lang="en-US" sz="1200" b="0" i="0" kern="1200" dirty="0" err="1">
                <a:solidFill>
                  <a:schemeClr val="tx1"/>
                </a:solidFill>
                <a:effectLst/>
                <a:latin typeface="+mn-ea"/>
                <a:ea typeface="+mn-ea"/>
                <a:cs typeface="+mn-cs"/>
              </a:rPr>
              <a:t>SVM）是專門處理分類的問題</a:t>
            </a:r>
            <a:r>
              <a:rPr lang="en-US" sz="1200" b="0" i="0" kern="1200" dirty="0">
                <a:solidFill>
                  <a:schemeClr val="tx1"/>
                </a:solidFill>
                <a:effectLst/>
                <a:latin typeface="+mn-ea"/>
                <a:ea typeface="+mn-ea"/>
                <a:cs typeface="+mn-cs"/>
              </a:rPr>
              <a:t>，</a:t>
            </a:r>
            <a:r>
              <a:rPr lang="zh-TW" altLang="en-US" sz="1200" b="0" i="0" kern="1200" dirty="0">
                <a:solidFill>
                  <a:schemeClr val="tx1"/>
                </a:solidFill>
                <a:effectLst/>
                <a:latin typeface="+mn-ea"/>
                <a:ea typeface="+mn-ea"/>
                <a:cs typeface="+mn-cs"/>
              </a:rPr>
              <a:t>還有另一個名詞稱為</a:t>
            </a:r>
            <a:r>
              <a:rPr lang="zh-TW" altLang="en-US" sz="1200" b="1" i="0" kern="1200" dirty="0">
                <a:solidFill>
                  <a:schemeClr val="tx1"/>
                </a:solidFill>
                <a:effectLst/>
                <a:latin typeface="+mn-ea"/>
                <a:ea typeface="+mn-ea"/>
                <a:cs typeface="+mn-cs"/>
              </a:rPr>
              <a:t>支持向量迴歸（</a:t>
            </a:r>
            <a:r>
              <a:rPr lang="en-US" sz="1200" b="1" i="0" kern="1200" dirty="0">
                <a:solidFill>
                  <a:schemeClr val="tx1"/>
                </a:solidFill>
                <a:effectLst/>
                <a:latin typeface="+mn-ea"/>
                <a:ea typeface="+mn-ea"/>
                <a:cs typeface="+mn-cs"/>
              </a:rPr>
              <a:t>Support Vector Regression, </a:t>
            </a:r>
            <a:r>
              <a:rPr lang="en-US" sz="1200" b="1" i="0" kern="1200" dirty="0" err="1">
                <a:solidFill>
                  <a:schemeClr val="tx1"/>
                </a:solidFill>
                <a:effectLst/>
                <a:latin typeface="+mn-ea"/>
                <a:ea typeface="+mn-ea"/>
                <a:cs typeface="+mn-cs"/>
              </a:rPr>
              <a:t>SVR）</a:t>
            </a:r>
            <a:r>
              <a:rPr lang="en-US" sz="1200" b="0" i="0" kern="1200" dirty="0" err="1">
                <a:solidFill>
                  <a:schemeClr val="tx1"/>
                </a:solidFill>
                <a:effectLst/>
                <a:latin typeface="+mn-ea"/>
                <a:ea typeface="+mn-ea"/>
                <a:cs typeface="+mn-cs"/>
              </a:rPr>
              <a:t>專門處理</a:t>
            </a:r>
            <a:r>
              <a:rPr lang="zh-TW" altLang="en-US" sz="1200" b="0" i="0" kern="1200" dirty="0">
                <a:solidFill>
                  <a:schemeClr val="tx1"/>
                </a:solidFill>
                <a:effectLst/>
                <a:latin typeface="+mn-lt"/>
                <a:ea typeface="+mn-ea"/>
                <a:cs typeface="+mn-cs"/>
              </a:rPr>
              <a:t>迴歸</a:t>
            </a:r>
            <a:r>
              <a:rPr lang="en-US" sz="1200" b="0" i="0" kern="1200" dirty="0" err="1">
                <a:solidFill>
                  <a:schemeClr val="tx1"/>
                </a:solidFill>
                <a:effectLst/>
                <a:latin typeface="+mn-ea"/>
                <a:ea typeface="+mn-ea"/>
                <a:cs typeface="+mn-cs"/>
              </a:rPr>
              <a:t>問題</a:t>
            </a:r>
            <a:r>
              <a:rPr lang="en-US" sz="1200" b="0" i="0" kern="1200" dirty="0">
                <a:solidFill>
                  <a:schemeClr val="tx1"/>
                </a:solidFill>
                <a:effectLst/>
                <a:latin typeface="+mn-ea"/>
                <a:ea typeface="+mn-ea"/>
                <a:cs typeface="+mn-cs"/>
              </a:rPr>
              <a:t>。</a:t>
            </a:r>
          </a:p>
          <a:p>
            <a:r>
              <a:rPr lang="en-TW" b="0" dirty="0">
                <a:latin typeface="+mn-ea"/>
                <a:ea typeface="+mn-ea"/>
              </a:rPr>
              <a:t>SVR是SVM的延伸，</a:t>
            </a:r>
            <a:r>
              <a:rPr lang="zh-TW" altLang="en-US" sz="1200" b="0" i="0" kern="1200" dirty="0">
                <a:solidFill>
                  <a:schemeClr val="tx1"/>
                </a:solidFill>
                <a:effectLst/>
                <a:latin typeface="+mn-lt"/>
                <a:ea typeface="+mn-ea"/>
                <a:cs typeface="+mn-cs"/>
              </a:rPr>
              <a:t>而支持向量迴歸只要</a:t>
            </a:r>
            <a:r>
              <a:rPr lang="en-US" sz="1200" b="0" i="0" kern="1200" dirty="0">
                <a:solidFill>
                  <a:schemeClr val="tx1"/>
                </a:solidFill>
                <a:effectLst/>
                <a:latin typeface="+mn-lt"/>
                <a:ea typeface="+mn-ea"/>
                <a:cs typeface="+mn-cs"/>
              </a:rPr>
              <a:t>f(x)</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偏離程度不要太大，既可以認為預測正確。</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只有在虛線以外的誤差才會被計算</a:t>
            </a:r>
            <a:endParaRPr lang="en-TW" b="0" dirty="0">
              <a:latin typeface="+mn-ea"/>
              <a:ea typeface="+mn-ea"/>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805236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46692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對於</a:t>
            </a:r>
            <a:r>
              <a:rPr lang="en-US" sz="1200" b="0" i="0" kern="1200" dirty="0" err="1">
                <a:solidFill>
                  <a:schemeClr val="tx1"/>
                </a:solidFill>
                <a:effectLst/>
                <a:latin typeface="+mn-lt"/>
                <a:ea typeface="+mn-ea"/>
                <a:cs typeface="+mn-cs"/>
              </a:rPr>
              <a:t>SVM演</a:t>
            </a:r>
            <a:r>
              <a:rPr lang="zh-TW" altLang="en-US" sz="1200" b="0" i="0" kern="1200" dirty="0">
                <a:solidFill>
                  <a:schemeClr val="tx1"/>
                </a:solidFill>
                <a:effectLst/>
                <a:latin typeface="+mn-lt"/>
                <a:ea typeface="+mn-ea"/>
                <a:cs typeface="+mn-cs"/>
              </a:rPr>
              <a:t>算法，我們首先導入</a:t>
            </a:r>
            <a:r>
              <a:rPr lang="en-US" sz="1200" b="0" i="0" kern="1200" dirty="0" err="1">
                <a:solidFill>
                  <a:schemeClr val="tx1"/>
                </a:solidFill>
                <a:effectLst/>
                <a:latin typeface="+mn-lt"/>
                <a:ea typeface="+mn-ea"/>
                <a:cs typeface="+mn-cs"/>
              </a:rPr>
              <a:t>sklearn.svm</a:t>
            </a:r>
            <a:r>
              <a:rPr lang="zh-TW" altLang="en-US" sz="1200" b="0" i="0" kern="1200" dirty="0">
                <a:solidFill>
                  <a:schemeClr val="tx1"/>
                </a:solidFill>
                <a:effectLst/>
                <a:latin typeface="+mn-lt"/>
                <a:ea typeface="+mn-ea"/>
                <a:cs typeface="+mn-cs"/>
              </a:rPr>
              <a:t>中的</a:t>
            </a:r>
            <a:r>
              <a:rPr lang="en-US" sz="1200" b="0" i="0" kern="1200" dirty="0" err="1">
                <a:solidFill>
                  <a:schemeClr val="tx1"/>
                </a:solidFill>
                <a:effectLst/>
                <a:latin typeface="+mn-lt"/>
                <a:ea typeface="+mn-ea"/>
                <a:cs typeface="+mn-cs"/>
              </a:rPr>
              <a:t>SVR類別</a:t>
            </a:r>
            <a:r>
              <a:rPr lang="zh-TW" alt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SVR()</a:t>
            </a:r>
            <a:r>
              <a:rPr lang="zh-TW" altLang="en-US" sz="1200" b="0" i="0" kern="1200" dirty="0">
                <a:solidFill>
                  <a:schemeClr val="tx1"/>
                </a:solidFill>
                <a:effectLst/>
                <a:latin typeface="+mn-lt"/>
                <a:ea typeface="+mn-ea"/>
                <a:cs typeface="+mn-cs"/>
              </a:rPr>
              <a:t>就是</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算法來做回歸用的方法</a:t>
            </a:r>
            <a:endParaRPr lang="en-US" altLang="zh-TW"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775887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剛才的範例是簡單的線性迴歸，大家可以發現資料都很均勻分布在一條直線上。因此我們可以使用</a:t>
            </a:r>
            <a:r>
              <a:rPr lang="zh-TW" altLang="en-US" sz="1200" b="0" i="0" kern="1200" dirty="0">
                <a:solidFill>
                  <a:schemeClr val="tx1"/>
                </a:solidFill>
                <a:effectLst/>
                <a:latin typeface="+mn-lt"/>
                <a:ea typeface="+mn-ea"/>
                <a:cs typeface="+mn-cs"/>
              </a:rPr>
              <a:t>一次方的方程式來找出我們的目標函式。但是現實中的問題並非這麼簡單，</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112296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一般在分類的問題我們就是要，我們就是要找出在不同的資料類別中的分隔線。但在一般狀況下這個分隔線非常複雜且有很多種可能。然而</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就是要在這很多種的可能當中找出最佳的解。</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演算法的精神就是找出一條分隔線使所有在邊界上的點離得越遠越好，使模型抵抗雜訊的能力更佳。</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TW" dirty="0"/>
              <a:t>SVM 譨夠透過 C 來達到 </a:t>
            </a:r>
            <a:r>
              <a:rPr lang="en-US" dirty="0"/>
              <a:t>weight regularization </a:t>
            </a:r>
            <a:r>
              <a:rPr lang="en-US" dirty="0" err="1"/>
              <a:t>來限制模型的複雜度。除了這點我們還能透過</a:t>
            </a:r>
            <a:r>
              <a:rPr lang="en-US" dirty="0"/>
              <a:t> SVM </a:t>
            </a:r>
            <a:r>
              <a:rPr lang="en-US" dirty="0" err="1"/>
              <a:t>的</a:t>
            </a:r>
            <a:r>
              <a:rPr lang="en-US" dirty="0"/>
              <a:t> Kernel trick </a:t>
            </a:r>
            <a:r>
              <a:rPr lang="en-US" dirty="0" err="1"/>
              <a:t>的方式將資料做非線性轉換，常見的kerne除了linear線性以外還有兩了非線性的Polynomial</a:t>
            </a:r>
            <a:r>
              <a:rPr lang="zh-TW" altLang="en-US" dirty="0"/>
              <a:t> 高次方轉換以及</a:t>
            </a:r>
            <a:r>
              <a:rPr lang="en-US" altLang="zh-TW" dirty="0"/>
              <a:t>Radial Basis Function:</a:t>
            </a:r>
            <a:r>
              <a:rPr lang="zh-TW" altLang="en-US" dirty="0"/>
              <a:t>高斯轉換。</a:t>
            </a:r>
            <a:endParaRPr lang="en-US" altLang="zh-TW" dirty="0"/>
          </a:p>
          <a:p>
            <a:endParaRPr lang="en-US" dirty="0"/>
          </a:p>
          <a:p>
            <a:r>
              <a:rPr lang="en-US" dirty="0"/>
              <a:t>Polynomial</a:t>
            </a:r>
            <a:r>
              <a:rPr lang="zh-TW" altLang="en-US" dirty="0"/>
              <a:t> 可以將資料轉換到高次的空間，當然轉換到越高次所計算的時間就越長。原本彎曲的分隔線透過</a:t>
            </a:r>
            <a:r>
              <a:rPr lang="en-US" dirty="0"/>
              <a:t>Polynomial</a:t>
            </a:r>
            <a:r>
              <a:rPr lang="zh-TW" altLang="en-US" dirty="0"/>
              <a:t> 就能轉換成線性的樣子。</a:t>
            </a:r>
            <a:endParaRPr lang="en-US" altLang="zh-TW" dirty="0"/>
          </a:p>
          <a:p>
            <a:r>
              <a:rPr lang="zh-TW" altLang="en-US" dirty="0"/>
              <a:t>另外</a:t>
            </a:r>
            <a:r>
              <a:rPr lang="en-US" altLang="zh-TW" dirty="0"/>
              <a:t>RBF</a:t>
            </a:r>
            <a:r>
              <a:rPr lang="zh-TW" altLang="en-US" dirty="0"/>
              <a:t>能處理更複雜的邊界，由這張圖就能夠知道</a:t>
            </a:r>
            <a:r>
              <a:rPr lang="en-US" altLang="zh-TW" dirty="0"/>
              <a:t>RBF</a:t>
            </a:r>
            <a:r>
              <a:rPr lang="zh-TW" altLang="en-US" dirty="0"/>
              <a:t>透過高斯轉換將資料空間轉換後再切出邊界。</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356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a:t>Day 10</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Support vector machine (SVM)</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2-1</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SVR</a:t>
            </a:r>
            <a:r>
              <a:rPr lang="zh-TW" altLang="en-US" sz="3200" dirty="0"/>
              <a:t> 迴歸器</a:t>
            </a:r>
            <a:endParaRPr lang="en-US" altLang="zh-CN" sz="1800" dirty="0"/>
          </a:p>
          <a:p>
            <a:r>
              <a:rPr lang="zh-CN" altLang="en-US" sz="3600" dirty="0"/>
              <a:t>觀念講解</a:t>
            </a:r>
          </a:p>
        </p:txBody>
      </p:sp>
    </p:spTree>
    <p:extLst>
      <p:ext uri="{BB962C8B-B14F-4D97-AF65-F5344CB8AC3E}">
        <p14:creationId xmlns:p14="http://schemas.microsoft.com/office/powerpoint/2010/main" val="310908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Google Shape;1582;p156">
            <a:extLst>
              <a:ext uri="{FF2B5EF4-FFF2-40B4-BE49-F238E27FC236}">
                <a16:creationId xmlns:a16="http://schemas.microsoft.com/office/drawing/2014/main" id="{E29B910B-01FC-164A-B9E3-E10433C9A24A}"/>
              </a:ext>
            </a:extLst>
          </p:cNvPr>
          <p:cNvCxnSpPr>
            <a:cxnSpLocks/>
          </p:cNvCxnSpPr>
          <p:nvPr/>
        </p:nvCxnSpPr>
        <p:spPr>
          <a:xfrm flipH="1">
            <a:off x="6560274" y="2879730"/>
            <a:ext cx="2794594" cy="1791994"/>
          </a:xfrm>
          <a:prstGeom prst="straightConnector1">
            <a:avLst/>
          </a:prstGeom>
          <a:noFill/>
          <a:ln w="28575" cap="flat" cmpd="sng">
            <a:solidFill>
              <a:srgbClr val="E73A1C"/>
            </a:solidFill>
            <a:prstDash val="solid"/>
            <a:round/>
            <a:headEnd type="none" w="sm" len="sm"/>
            <a:tailEnd type="none" w="sm" len="sm"/>
          </a:ln>
        </p:spPr>
      </p:cxnSp>
      <p:sp>
        <p:nvSpPr>
          <p:cNvPr id="2" name="Text Placeholder 1">
            <a:extLst>
              <a:ext uri="{FF2B5EF4-FFF2-40B4-BE49-F238E27FC236}">
                <a16:creationId xmlns:a16="http://schemas.microsoft.com/office/drawing/2014/main" id="{18FB697A-9544-3141-AF73-0AD8F557EA45}"/>
              </a:ext>
            </a:extLst>
          </p:cNvPr>
          <p:cNvSpPr>
            <a:spLocks noGrp="1"/>
          </p:cNvSpPr>
          <p:nvPr>
            <p:ph type="body" sz="quarter" idx="10"/>
          </p:nvPr>
        </p:nvSpPr>
        <p:spPr>
          <a:xfrm>
            <a:off x="992875" y="245402"/>
            <a:ext cx="9315782" cy="590931"/>
          </a:xfrm>
        </p:spPr>
        <p:txBody>
          <a:bodyPr/>
          <a:lstStyle/>
          <a:p>
            <a:r>
              <a:rPr lang="zh-TW" altLang="en-US" dirty="0">
                <a:latin typeface="+mn-ea"/>
              </a:rPr>
              <a:t>支持向量迴歸 </a:t>
            </a:r>
            <a:r>
              <a:rPr lang="en-US" altLang="zh-TW" dirty="0">
                <a:latin typeface="+mn-ea"/>
              </a:rPr>
              <a:t>(</a:t>
            </a:r>
            <a:r>
              <a:rPr lang="en-TW" dirty="0"/>
              <a:t>SVR</a:t>
            </a:r>
            <a:r>
              <a:rPr lang="en-US" altLang="zh-TW" dirty="0">
                <a:latin typeface="+mn-ea"/>
              </a:rPr>
              <a:t>)</a:t>
            </a:r>
            <a:endParaRPr lang="en-TW" dirty="0"/>
          </a:p>
        </p:txBody>
      </p:sp>
      <p:sp>
        <p:nvSpPr>
          <p:cNvPr id="3" name="Rectangle 2">
            <a:extLst>
              <a:ext uri="{FF2B5EF4-FFF2-40B4-BE49-F238E27FC236}">
                <a16:creationId xmlns:a16="http://schemas.microsoft.com/office/drawing/2014/main" id="{8E629B58-C675-DC4D-ADC9-F59C15609BEF}"/>
              </a:ext>
            </a:extLst>
          </p:cNvPr>
          <p:cNvSpPr/>
          <p:nvPr/>
        </p:nvSpPr>
        <p:spPr>
          <a:xfrm>
            <a:off x="530577" y="1240135"/>
            <a:ext cx="6887509" cy="3447098"/>
          </a:xfrm>
          <a:prstGeom prst="rect">
            <a:avLst/>
          </a:prstGeom>
        </p:spPr>
        <p:txBody>
          <a:bodyPr wrap="square">
            <a:spAutoFit/>
          </a:bodyPr>
          <a:lstStyle/>
          <a:p>
            <a:pPr fontAlgn="base"/>
            <a:r>
              <a:rPr lang="zh-TW" altLang="en-US" sz="2000" b="1" dirty="0">
                <a:solidFill>
                  <a:schemeClr val="tx1">
                    <a:lumMod val="75000"/>
                    <a:lumOff val="25000"/>
                  </a:schemeClr>
                </a:solidFill>
                <a:latin typeface="Helvetica Neue" panose="02000503000000020004" pitchFamily="2" charset="0"/>
              </a:rPr>
              <a:t>在</a:t>
            </a:r>
            <a:r>
              <a:rPr lang="en-US" altLang="zh-TW" sz="2000" b="1" dirty="0">
                <a:solidFill>
                  <a:schemeClr val="tx1">
                    <a:lumMod val="75000"/>
                    <a:lumOff val="25000"/>
                  </a:schemeClr>
                </a:solidFill>
                <a:latin typeface="Helvetica Neue" panose="02000503000000020004" pitchFamily="2" charset="0"/>
              </a:rPr>
              <a:t> </a:t>
            </a:r>
            <a:r>
              <a:rPr lang="en-US" altLang="zh-TW" sz="2000" b="1" dirty="0" err="1">
                <a:solidFill>
                  <a:schemeClr val="tx1">
                    <a:lumMod val="75000"/>
                    <a:lumOff val="25000"/>
                  </a:schemeClr>
                </a:solidFill>
                <a:latin typeface="Helvetica Neue" panose="02000503000000020004" pitchFamily="2" charset="0"/>
              </a:rPr>
              <a:t>sklearn</a:t>
            </a:r>
            <a:r>
              <a:rPr lang="en-US" altLang="zh-TW" sz="2000" b="1" dirty="0">
                <a:solidFill>
                  <a:schemeClr val="tx1">
                    <a:lumMod val="75000"/>
                    <a:lumOff val="25000"/>
                  </a:schemeClr>
                </a:solidFill>
                <a:latin typeface="Helvetica Neue" panose="02000503000000020004" pitchFamily="2" charset="0"/>
              </a:rPr>
              <a:t> </a:t>
            </a:r>
            <a:r>
              <a:rPr lang="zh-TW" altLang="en-US" sz="2000" b="1" dirty="0">
                <a:solidFill>
                  <a:schemeClr val="tx1">
                    <a:lumMod val="75000"/>
                    <a:lumOff val="25000"/>
                  </a:schemeClr>
                </a:solidFill>
                <a:latin typeface="Helvetica Neue" panose="02000503000000020004" pitchFamily="2" charset="0"/>
              </a:rPr>
              <a:t>中 </a:t>
            </a:r>
            <a:r>
              <a:rPr lang="en-US" altLang="zh-TW" sz="2000" b="1" dirty="0">
                <a:solidFill>
                  <a:schemeClr val="tx1">
                    <a:lumMod val="75000"/>
                    <a:lumOff val="25000"/>
                  </a:schemeClr>
                </a:solidFill>
                <a:latin typeface="Helvetica Neue" panose="02000503000000020004" pitchFamily="2" charset="0"/>
              </a:rPr>
              <a:t>SVM </a:t>
            </a:r>
            <a:r>
              <a:rPr lang="zh-TW" altLang="en-US" sz="2000" b="1" dirty="0">
                <a:solidFill>
                  <a:schemeClr val="tx1">
                    <a:lumMod val="75000"/>
                    <a:lumOff val="25000"/>
                  </a:schemeClr>
                </a:solidFill>
                <a:latin typeface="Helvetica Neue" panose="02000503000000020004" pitchFamily="2" charset="0"/>
              </a:rPr>
              <a:t>提供迴歸</a:t>
            </a:r>
            <a:r>
              <a:rPr lang="en-US" altLang="zh-TW" sz="2000" b="1" dirty="0">
                <a:solidFill>
                  <a:schemeClr val="tx1">
                    <a:lumMod val="75000"/>
                    <a:lumOff val="25000"/>
                  </a:schemeClr>
                </a:solidFill>
                <a:latin typeface="Helvetica Neue" panose="02000503000000020004" pitchFamily="2" charset="0"/>
              </a:rPr>
              <a:t> (</a:t>
            </a:r>
            <a:r>
              <a:rPr lang="en-TW" sz="2000" b="1" dirty="0">
                <a:solidFill>
                  <a:schemeClr val="tx1">
                    <a:lumMod val="75000"/>
                    <a:lumOff val="25000"/>
                  </a:schemeClr>
                </a:solidFill>
                <a:latin typeface="Helvetica Neue" panose="02000503000000020004" pitchFamily="2" charset="0"/>
              </a:rPr>
              <a:t>Regression</a:t>
            </a:r>
            <a:r>
              <a:rPr lang="en-US" sz="2000" b="1" dirty="0">
                <a:solidFill>
                  <a:schemeClr val="tx1">
                    <a:lumMod val="75000"/>
                    <a:lumOff val="25000"/>
                  </a:schemeClr>
                </a:solidFill>
                <a:latin typeface="Helvetica Neue" panose="02000503000000020004" pitchFamily="2" charset="0"/>
              </a:rPr>
              <a:t>) </a:t>
            </a:r>
            <a:r>
              <a:rPr lang="zh-TW" altLang="en-US" sz="2000" b="1" dirty="0">
                <a:solidFill>
                  <a:schemeClr val="tx1">
                    <a:lumMod val="75000"/>
                    <a:lumOff val="25000"/>
                  </a:schemeClr>
                </a:solidFill>
                <a:latin typeface="Helvetica Neue" panose="02000503000000020004" pitchFamily="2" charset="0"/>
              </a:rPr>
              <a:t>演算法稱</a:t>
            </a:r>
            <a:r>
              <a:rPr lang="en-US" altLang="zh-TW" sz="2000" b="1" dirty="0">
                <a:solidFill>
                  <a:schemeClr val="tx1">
                    <a:lumMod val="75000"/>
                    <a:lumOff val="25000"/>
                  </a:schemeClr>
                </a:solidFill>
                <a:latin typeface="Helvetica Neue" panose="02000503000000020004" pitchFamily="2" charset="0"/>
              </a:rPr>
              <a:t> SVR</a:t>
            </a:r>
          </a:p>
          <a:p>
            <a:pPr fontAlgn="base"/>
            <a:endParaRPr lang="en-US" altLang="zh-TW" b="1" dirty="0">
              <a:solidFill>
                <a:schemeClr val="tx1">
                  <a:lumMod val="75000"/>
                  <a:lumOff val="25000"/>
                </a:schemeClr>
              </a:solidFill>
              <a:latin typeface="Helvetica Neue" panose="02000503000000020004" pitchFamily="2" charset="0"/>
            </a:endParaRPr>
          </a:p>
          <a:p>
            <a:pPr marL="285750" indent="-285750" fontAlgn="base">
              <a:lnSpc>
                <a:spcPct val="150000"/>
              </a:lnSpc>
              <a:buFont typeface="Arial" panose="020B0604020202020204" pitchFamily="34" charset="0"/>
              <a:buChar char="•"/>
            </a:pPr>
            <a:r>
              <a:rPr lang="zh-TW" altLang="en-US" dirty="0">
                <a:solidFill>
                  <a:schemeClr val="tx1">
                    <a:lumMod val="75000"/>
                    <a:lumOff val="25000"/>
                  </a:schemeClr>
                </a:solidFill>
                <a:latin typeface="inherit"/>
              </a:rPr>
              <a:t>支持向量迴歸（</a:t>
            </a:r>
            <a:r>
              <a:rPr lang="en-US" altLang="zh-TW" dirty="0">
                <a:solidFill>
                  <a:schemeClr val="tx1">
                    <a:lumMod val="75000"/>
                    <a:lumOff val="25000"/>
                  </a:schemeClr>
                </a:solidFill>
                <a:latin typeface="inherit"/>
              </a:rPr>
              <a:t>Support Vector Regression, SVR</a:t>
            </a:r>
            <a:r>
              <a:rPr lang="zh-TW" altLang="en-US" dirty="0">
                <a:solidFill>
                  <a:schemeClr val="tx1">
                    <a:lumMod val="75000"/>
                    <a:lumOff val="25000"/>
                  </a:schemeClr>
                </a:solidFill>
                <a:latin typeface="inherit"/>
              </a:rPr>
              <a:t>）</a:t>
            </a:r>
            <a:endParaRPr lang="en-US" altLang="zh-TW" dirty="0">
              <a:solidFill>
                <a:schemeClr val="tx1">
                  <a:lumMod val="75000"/>
                  <a:lumOff val="25000"/>
                </a:schemeClr>
              </a:solidFill>
              <a:latin typeface="inherit"/>
            </a:endParaRPr>
          </a:p>
          <a:p>
            <a:pPr marL="285750" indent="-285750" fontAlgn="base">
              <a:lnSpc>
                <a:spcPct val="150000"/>
              </a:lnSpc>
              <a:buFont typeface="Arial" panose="020B0604020202020204" pitchFamily="34" charset="0"/>
              <a:buChar char="•"/>
            </a:pPr>
            <a:r>
              <a:rPr lang="zh-TW" altLang="en-US" dirty="0">
                <a:solidFill>
                  <a:schemeClr val="tx1">
                    <a:lumMod val="75000"/>
                    <a:lumOff val="25000"/>
                  </a:schemeClr>
                </a:solidFill>
                <a:latin typeface="inherit"/>
              </a:rPr>
              <a:t>提供</a:t>
            </a:r>
            <a:r>
              <a:rPr lang="zh-TW" altLang="en-US" b="1" dirty="0">
                <a:solidFill>
                  <a:schemeClr val="tx1">
                    <a:lumMod val="75000"/>
                    <a:lumOff val="25000"/>
                  </a:schemeClr>
                </a:solidFill>
                <a:latin typeface="inherit"/>
              </a:rPr>
              <a:t>線性</a:t>
            </a:r>
            <a:r>
              <a:rPr lang="zh-TW" altLang="en-US" dirty="0">
                <a:solidFill>
                  <a:schemeClr val="tx1">
                    <a:lumMod val="75000"/>
                    <a:lumOff val="25000"/>
                  </a:schemeClr>
                </a:solidFill>
                <a:latin typeface="inherit"/>
              </a:rPr>
              <a:t>與</a:t>
            </a:r>
            <a:r>
              <a:rPr lang="zh-TW" altLang="en-US" b="1" dirty="0">
                <a:solidFill>
                  <a:schemeClr val="tx1">
                    <a:lumMod val="75000"/>
                    <a:lumOff val="25000"/>
                  </a:schemeClr>
                </a:solidFill>
                <a:latin typeface="inherit"/>
              </a:rPr>
              <a:t>非線性</a:t>
            </a:r>
            <a:r>
              <a:rPr lang="en-US" altLang="zh-TW" b="1" dirty="0">
                <a:solidFill>
                  <a:schemeClr val="tx1">
                    <a:lumMod val="75000"/>
                    <a:lumOff val="25000"/>
                  </a:schemeClr>
                </a:solidFill>
                <a:latin typeface="inherit"/>
              </a:rPr>
              <a:t> </a:t>
            </a:r>
            <a:r>
              <a:rPr lang="en-US" altLang="zh-TW" dirty="0">
                <a:solidFill>
                  <a:schemeClr val="tx1">
                    <a:lumMod val="75000"/>
                    <a:lumOff val="25000"/>
                  </a:schemeClr>
                </a:solidFill>
                <a:latin typeface="inherit"/>
              </a:rPr>
              <a:t>SVR</a:t>
            </a:r>
          </a:p>
          <a:p>
            <a:pPr marL="285750" indent="-285750">
              <a:lnSpc>
                <a:spcPct val="150000"/>
              </a:lnSpc>
              <a:buFont typeface="Arial" panose="020B0604020202020204" pitchFamily="34" charset="0"/>
              <a:buChar char="•"/>
            </a:pPr>
            <a:r>
              <a:rPr lang="en-TW" dirty="0">
                <a:solidFill>
                  <a:schemeClr val="tx1">
                    <a:lumMod val="75000"/>
                    <a:lumOff val="25000"/>
                  </a:schemeClr>
                </a:solidFill>
                <a:latin typeface="inherit"/>
              </a:rPr>
              <a:t>兩個非線性的 Kernel</a:t>
            </a:r>
          </a:p>
          <a:p>
            <a:pPr marL="742939" lvl="1" indent="-285750">
              <a:lnSpc>
                <a:spcPct val="150000"/>
              </a:lnSpc>
              <a:buFont typeface="Arial" panose="020B0604020202020204" pitchFamily="34" charset="0"/>
              <a:buChar char="•"/>
            </a:pPr>
            <a:r>
              <a:rPr lang="en-US" dirty="0">
                <a:solidFill>
                  <a:schemeClr val="tx1">
                    <a:lumMod val="75000"/>
                    <a:lumOff val="25000"/>
                  </a:schemeClr>
                </a:solidFill>
                <a:latin typeface="inherit"/>
              </a:rPr>
              <a:t>Polynomial</a:t>
            </a:r>
            <a:r>
              <a:rPr lang="zh-TW" altLang="en-US" dirty="0">
                <a:solidFill>
                  <a:schemeClr val="tx1">
                    <a:lumMod val="75000"/>
                    <a:lumOff val="25000"/>
                  </a:schemeClr>
                </a:solidFill>
                <a:latin typeface="inherit"/>
              </a:rPr>
              <a:t> 高次方轉換</a:t>
            </a:r>
            <a:endParaRPr lang="en-US" altLang="zh-TW" dirty="0">
              <a:solidFill>
                <a:schemeClr val="tx1">
                  <a:lumMod val="75000"/>
                  <a:lumOff val="25000"/>
                </a:schemeClr>
              </a:solidFill>
              <a:latin typeface="inherit"/>
            </a:endParaRPr>
          </a:p>
          <a:p>
            <a:pPr marL="742939" lvl="1" indent="-285750">
              <a:lnSpc>
                <a:spcPct val="150000"/>
              </a:lnSpc>
              <a:buFont typeface="Arial" panose="020B0604020202020204" pitchFamily="34" charset="0"/>
              <a:buChar char="•"/>
            </a:pPr>
            <a:r>
              <a:rPr lang="en-US" altLang="zh-TW" dirty="0">
                <a:solidFill>
                  <a:schemeClr val="tx1">
                    <a:lumMod val="75000"/>
                    <a:lumOff val="25000"/>
                  </a:schemeClr>
                </a:solidFill>
                <a:latin typeface="inherit"/>
              </a:rPr>
              <a:t>Radial Basis Function </a:t>
            </a:r>
            <a:r>
              <a:rPr lang="zh-TW" altLang="en-US" dirty="0">
                <a:solidFill>
                  <a:schemeClr val="tx1">
                    <a:lumMod val="75000"/>
                    <a:lumOff val="25000"/>
                  </a:schemeClr>
                </a:solidFill>
                <a:latin typeface="inherit"/>
              </a:rPr>
              <a:t>高斯轉換</a:t>
            </a:r>
            <a:endParaRPr lang="en-TW" dirty="0">
              <a:solidFill>
                <a:schemeClr val="tx1">
                  <a:lumMod val="75000"/>
                  <a:lumOff val="25000"/>
                </a:schemeClr>
              </a:solidFill>
              <a:latin typeface="inherit"/>
            </a:endParaRPr>
          </a:p>
          <a:p>
            <a:pPr marL="285750" indent="-285750" fontAlgn="base">
              <a:lnSpc>
                <a:spcPct val="150000"/>
              </a:lnSpc>
              <a:buFont typeface="Arial" panose="020B0604020202020204" pitchFamily="34" charset="0"/>
              <a:buChar char="•"/>
            </a:pPr>
            <a:endParaRPr lang="zh-TW" altLang="en-US" dirty="0">
              <a:solidFill>
                <a:schemeClr val="tx1">
                  <a:lumMod val="75000"/>
                  <a:lumOff val="25000"/>
                </a:schemeClr>
              </a:solidFill>
              <a:latin typeface="inherit"/>
            </a:endParaRPr>
          </a:p>
          <a:p>
            <a:pPr marL="285750" indent="-285750" fontAlgn="base">
              <a:buFont typeface="Arial" panose="020B0604020202020204" pitchFamily="34" charset="0"/>
              <a:buChar char="•"/>
            </a:pPr>
            <a:endParaRPr lang="zh-TW" altLang="en-US" b="0" i="0" dirty="0">
              <a:solidFill>
                <a:schemeClr val="tx1">
                  <a:lumMod val="75000"/>
                  <a:lumOff val="25000"/>
                </a:schemeClr>
              </a:solidFill>
              <a:effectLst/>
              <a:latin typeface="inherit"/>
            </a:endParaRPr>
          </a:p>
        </p:txBody>
      </p:sp>
      <p:cxnSp>
        <p:nvCxnSpPr>
          <p:cNvPr id="31" name="Straight Arrow Connector 30">
            <a:extLst>
              <a:ext uri="{FF2B5EF4-FFF2-40B4-BE49-F238E27FC236}">
                <a16:creationId xmlns:a16="http://schemas.microsoft.com/office/drawing/2014/main" id="{9695290A-BFFF-954B-B350-3C6B44BF6E83}"/>
              </a:ext>
            </a:extLst>
          </p:cNvPr>
          <p:cNvCxnSpPr/>
          <p:nvPr/>
        </p:nvCxnSpPr>
        <p:spPr>
          <a:xfrm flipV="1">
            <a:off x="6240431" y="2695063"/>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549CE4-B006-5447-AA09-0B2F7097F846}"/>
              </a:ext>
            </a:extLst>
          </p:cNvPr>
          <p:cNvCxnSpPr>
            <a:cxnSpLocks/>
          </p:cNvCxnSpPr>
          <p:nvPr/>
        </p:nvCxnSpPr>
        <p:spPr>
          <a:xfrm>
            <a:off x="6230157" y="4871473"/>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5316ED0-5AE7-C34D-8C49-509C56EB39D0}"/>
              </a:ext>
            </a:extLst>
          </p:cNvPr>
          <p:cNvSpPr/>
          <p:nvPr/>
        </p:nvSpPr>
        <p:spPr>
          <a:xfrm>
            <a:off x="10103853" y="467172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4" name="Rectangle 33">
            <a:extLst>
              <a:ext uri="{FF2B5EF4-FFF2-40B4-BE49-F238E27FC236}">
                <a16:creationId xmlns:a16="http://schemas.microsoft.com/office/drawing/2014/main" id="{6FC12C41-4BB4-DD4C-A598-0B556D10A9B9}"/>
              </a:ext>
            </a:extLst>
          </p:cNvPr>
          <p:cNvSpPr/>
          <p:nvPr/>
        </p:nvSpPr>
        <p:spPr>
          <a:xfrm>
            <a:off x="6096000" y="2193491"/>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5" name="Oval 34">
            <a:extLst>
              <a:ext uri="{FF2B5EF4-FFF2-40B4-BE49-F238E27FC236}">
                <a16:creationId xmlns:a16="http://schemas.microsoft.com/office/drawing/2014/main" id="{0A206002-17C5-D944-B37B-D780B7716E00}"/>
              </a:ext>
            </a:extLst>
          </p:cNvPr>
          <p:cNvSpPr>
            <a:spLocks noChangeAspect="1"/>
          </p:cNvSpPr>
          <p:nvPr/>
        </p:nvSpPr>
        <p:spPr>
          <a:xfrm>
            <a:off x="7644764" y="4056505"/>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D7A7F6-9153-EA4C-BB89-743026F2622D}"/>
              </a:ext>
            </a:extLst>
          </p:cNvPr>
          <p:cNvSpPr>
            <a:spLocks noChangeAspect="1"/>
          </p:cNvSpPr>
          <p:nvPr/>
        </p:nvSpPr>
        <p:spPr>
          <a:xfrm>
            <a:off x="8435244" y="3417512"/>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17CB1B9-812E-EC4D-A3A3-02798715AC43}"/>
              </a:ext>
            </a:extLst>
          </p:cNvPr>
          <p:cNvSpPr>
            <a:spLocks noChangeAspect="1"/>
          </p:cNvSpPr>
          <p:nvPr/>
        </p:nvSpPr>
        <p:spPr>
          <a:xfrm>
            <a:off x="8772040" y="3196453"/>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968391C-57C0-A847-BCE8-57F0C33FD0CE}"/>
              </a:ext>
            </a:extLst>
          </p:cNvPr>
          <p:cNvSpPr>
            <a:spLocks noChangeAspect="1"/>
          </p:cNvSpPr>
          <p:nvPr/>
        </p:nvSpPr>
        <p:spPr>
          <a:xfrm>
            <a:off x="8772040" y="3698296"/>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B0E54B5-5A97-014A-A7E2-215A0E269E80}"/>
              </a:ext>
            </a:extLst>
          </p:cNvPr>
          <p:cNvSpPr>
            <a:spLocks noChangeAspect="1"/>
          </p:cNvSpPr>
          <p:nvPr/>
        </p:nvSpPr>
        <p:spPr>
          <a:xfrm>
            <a:off x="9067695" y="2879730"/>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E8DE69-4662-BD4E-845A-D1086ECEDEA6}"/>
              </a:ext>
            </a:extLst>
          </p:cNvPr>
          <p:cNvSpPr>
            <a:spLocks noChangeAspect="1"/>
          </p:cNvSpPr>
          <p:nvPr/>
        </p:nvSpPr>
        <p:spPr>
          <a:xfrm>
            <a:off x="9246867" y="3181340"/>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44649C-CB7A-104E-92C9-5938C24D5EC0}"/>
              </a:ext>
            </a:extLst>
          </p:cNvPr>
          <p:cNvSpPr>
            <a:spLocks noChangeAspect="1"/>
          </p:cNvSpPr>
          <p:nvPr/>
        </p:nvSpPr>
        <p:spPr>
          <a:xfrm>
            <a:off x="8388684" y="3819551"/>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568112-1DDB-964E-8CC5-1B9B145CBC56}"/>
              </a:ext>
            </a:extLst>
          </p:cNvPr>
          <p:cNvSpPr>
            <a:spLocks noChangeAspect="1"/>
          </p:cNvSpPr>
          <p:nvPr/>
        </p:nvSpPr>
        <p:spPr>
          <a:xfrm>
            <a:off x="9254051" y="3747026"/>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9833EFC-50B5-C04D-924C-5836C46C54A8}"/>
              </a:ext>
            </a:extLst>
          </p:cNvPr>
          <p:cNvSpPr>
            <a:spLocks noChangeAspect="1"/>
          </p:cNvSpPr>
          <p:nvPr/>
        </p:nvSpPr>
        <p:spPr>
          <a:xfrm>
            <a:off x="6560274" y="4050919"/>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6" name="Oval 45">
            <a:extLst>
              <a:ext uri="{FF2B5EF4-FFF2-40B4-BE49-F238E27FC236}">
                <a16:creationId xmlns:a16="http://schemas.microsoft.com/office/drawing/2014/main" id="{715CBE62-7673-5D4D-85C4-972F1FD5D773}"/>
              </a:ext>
            </a:extLst>
          </p:cNvPr>
          <p:cNvSpPr>
            <a:spLocks noChangeAspect="1"/>
          </p:cNvSpPr>
          <p:nvPr/>
        </p:nvSpPr>
        <p:spPr>
          <a:xfrm>
            <a:off x="6910382" y="3993254"/>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7" name="Oval 46">
            <a:extLst>
              <a:ext uri="{FF2B5EF4-FFF2-40B4-BE49-F238E27FC236}">
                <a16:creationId xmlns:a16="http://schemas.microsoft.com/office/drawing/2014/main" id="{EC05E43D-54ED-2C40-8B49-470BD1156C27}"/>
              </a:ext>
            </a:extLst>
          </p:cNvPr>
          <p:cNvSpPr>
            <a:spLocks noChangeAspect="1"/>
          </p:cNvSpPr>
          <p:nvPr/>
        </p:nvSpPr>
        <p:spPr>
          <a:xfrm>
            <a:off x="6689323" y="4563724"/>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8" name="Oval 47">
            <a:extLst>
              <a:ext uri="{FF2B5EF4-FFF2-40B4-BE49-F238E27FC236}">
                <a16:creationId xmlns:a16="http://schemas.microsoft.com/office/drawing/2014/main" id="{0A54687F-86B1-F547-970D-5D5B40033954}"/>
              </a:ext>
            </a:extLst>
          </p:cNvPr>
          <p:cNvSpPr>
            <a:spLocks noChangeAspect="1"/>
          </p:cNvSpPr>
          <p:nvPr/>
        </p:nvSpPr>
        <p:spPr>
          <a:xfrm>
            <a:off x="7260490" y="3928828"/>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9" name="Oval 48">
            <a:extLst>
              <a:ext uri="{FF2B5EF4-FFF2-40B4-BE49-F238E27FC236}">
                <a16:creationId xmlns:a16="http://schemas.microsoft.com/office/drawing/2014/main" id="{529D8342-E059-604C-B616-D33344D3E437}"/>
              </a:ext>
            </a:extLst>
          </p:cNvPr>
          <p:cNvSpPr>
            <a:spLocks noChangeAspect="1"/>
          </p:cNvSpPr>
          <p:nvPr/>
        </p:nvSpPr>
        <p:spPr>
          <a:xfrm>
            <a:off x="7409039" y="4265104"/>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B35847F7-8F4B-E74F-A670-529C82978751}"/>
              </a:ext>
            </a:extLst>
          </p:cNvPr>
          <p:cNvSpPr>
            <a:spLocks noChangeAspect="1"/>
          </p:cNvSpPr>
          <p:nvPr/>
        </p:nvSpPr>
        <p:spPr>
          <a:xfrm>
            <a:off x="7260490" y="3595326"/>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069AE29-6B34-F642-AA47-96EDDF5E3566}"/>
              </a:ext>
            </a:extLst>
          </p:cNvPr>
          <p:cNvSpPr>
            <a:spLocks noChangeAspect="1"/>
          </p:cNvSpPr>
          <p:nvPr/>
        </p:nvSpPr>
        <p:spPr>
          <a:xfrm>
            <a:off x="7186098" y="4455724"/>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07B1F809-7DDB-A946-A8E2-A0C730D42E1B}"/>
              </a:ext>
            </a:extLst>
          </p:cNvPr>
          <p:cNvSpPr>
            <a:spLocks noChangeAspect="1"/>
          </p:cNvSpPr>
          <p:nvPr/>
        </p:nvSpPr>
        <p:spPr>
          <a:xfrm>
            <a:off x="6910382" y="4378131"/>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1DD0714D-41BB-244C-87C9-C6A58645B8C0}"/>
              </a:ext>
            </a:extLst>
          </p:cNvPr>
          <p:cNvSpPr>
            <a:spLocks noChangeAspect="1"/>
          </p:cNvSpPr>
          <p:nvPr/>
        </p:nvSpPr>
        <p:spPr>
          <a:xfrm>
            <a:off x="7530709" y="3649326"/>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162CB80E-79B4-6740-A1B6-5DA81096F5EF}"/>
              </a:ext>
            </a:extLst>
          </p:cNvPr>
          <p:cNvSpPr>
            <a:spLocks noChangeAspect="1"/>
          </p:cNvSpPr>
          <p:nvPr/>
        </p:nvSpPr>
        <p:spPr>
          <a:xfrm>
            <a:off x="7691860" y="3275315"/>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A90212E4-1455-7040-8305-53AD5F0B4754}"/>
              </a:ext>
            </a:extLst>
          </p:cNvPr>
          <p:cNvSpPr>
            <a:spLocks noChangeAspect="1"/>
          </p:cNvSpPr>
          <p:nvPr/>
        </p:nvSpPr>
        <p:spPr>
          <a:xfrm>
            <a:off x="7840409" y="3611591"/>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1F14FFF2-3B96-6C45-B63F-E8889C17BFCA}"/>
              </a:ext>
            </a:extLst>
          </p:cNvPr>
          <p:cNvSpPr>
            <a:spLocks noChangeAspect="1"/>
          </p:cNvSpPr>
          <p:nvPr/>
        </p:nvSpPr>
        <p:spPr>
          <a:xfrm>
            <a:off x="7691860" y="2941813"/>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F549BA4A-DAEC-224D-98D4-7F5CFECEA709}"/>
              </a:ext>
            </a:extLst>
          </p:cNvPr>
          <p:cNvSpPr>
            <a:spLocks noChangeAspect="1"/>
          </p:cNvSpPr>
          <p:nvPr/>
        </p:nvSpPr>
        <p:spPr>
          <a:xfrm>
            <a:off x="7962079" y="2995813"/>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B35C2A34-2126-6F49-80DC-A811C8251474}"/>
              </a:ext>
            </a:extLst>
          </p:cNvPr>
          <p:cNvSpPr>
            <a:spLocks noChangeAspect="1"/>
          </p:cNvSpPr>
          <p:nvPr/>
        </p:nvSpPr>
        <p:spPr>
          <a:xfrm>
            <a:off x="7967647" y="4177907"/>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4084E0D-FAD8-604E-875D-72BE2CAD7087}"/>
              </a:ext>
            </a:extLst>
          </p:cNvPr>
          <p:cNvSpPr>
            <a:spLocks noChangeAspect="1"/>
          </p:cNvSpPr>
          <p:nvPr/>
        </p:nvSpPr>
        <p:spPr>
          <a:xfrm>
            <a:off x="7967647" y="3971951"/>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F832270-4876-3245-88F2-0D4848A4F857}"/>
              </a:ext>
            </a:extLst>
          </p:cNvPr>
          <p:cNvSpPr>
            <a:spLocks noChangeAspect="1"/>
          </p:cNvSpPr>
          <p:nvPr/>
        </p:nvSpPr>
        <p:spPr>
          <a:xfrm>
            <a:off x="8114479" y="3303195"/>
            <a:ext cx="108000" cy="1116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64" name="Google Shape;1583;p156">
            <a:extLst>
              <a:ext uri="{FF2B5EF4-FFF2-40B4-BE49-F238E27FC236}">
                <a16:creationId xmlns:a16="http://schemas.microsoft.com/office/drawing/2014/main" id="{3752E625-718B-504D-9C25-FF85F3CAFCEA}"/>
              </a:ext>
            </a:extLst>
          </p:cNvPr>
          <p:cNvCxnSpPr>
            <a:cxnSpLocks/>
          </p:cNvCxnSpPr>
          <p:nvPr/>
        </p:nvCxnSpPr>
        <p:spPr>
          <a:xfrm flipH="1">
            <a:off x="7149522" y="3382808"/>
            <a:ext cx="2175954" cy="1342361"/>
          </a:xfrm>
          <a:prstGeom prst="straightConnector1">
            <a:avLst/>
          </a:prstGeom>
          <a:noFill/>
          <a:ln w="28575" cap="flat" cmpd="sng">
            <a:solidFill>
              <a:srgbClr val="000000"/>
            </a:solidFill>
            <a:prstDash val="dot"/>
            <a:round/>
            <a:headEnd type="none" w="sm" len="sm"/>
            <a:tailEnd type="none" w="sm" len="sm"/>
          </a:ln>
        </p:spPr>
      </p:cxnSp>
      <p:cxnSp>
        <p:nvCxnSpPr>
          <p:cNvPr id="65" name="Google Shape;1584;p156">
            <a:extLst>
              <a:ext uri="{FF2B5EF4-FFF2-40B4-BE49-F238E27FC236}">
                <a16:creationId xmlns:a16="http://schemas.microsoft.com/office/drawing/2014/main" id="{405FE549-4DBA-1549-B01B-DED4090C8EEE}"/>
              </a:ext>
            </a:extLst>
          </p:cNvPr>
          <p:cNvCxnSpPr>
            <a:cxnSpLocks/>
          </p:cNvCxnSpPr>
          <p:nvPr/>
        </p:nvCxnSpPr>
        <p:spPr>
          <a:xfrm flipH="1">
            <a:off x="6421438" y="2621911"/>
            <a:ext cx="2682833" cy="1681641"/>
          </a:xfrm>
          <a:prstGeom prst="straightConnector1">
            <a:avLst/>
          </a:prstGeom>
          <a:noFill/>
          <a:ln w="28575" cap="flat" cmpd="sng">
            <a:solidFill>
              <a:srgbClr val="000000"/>
            </a:solidFill>
            <a:prstDash val="dot"/>
            <a:round/>
            <a:headEnd type="none" w="sm" len="sm"/>
            <a:tailEnd type="none" w="sm" len="sm"/>
          </a:ln>
        </p:spPr>
      </p:cxnSp>
      <p:cxnSp>
        <p:nvCxnSpPr>
          <p:cNvPr id="70" name="Curved Connector 69">
            <a:extLst>
              <a:ext uri="{FF2B5EF4-FFF2-40B4-BE49-F238E27FC236}">
                <a16:creationId xmlns:a16="http://schemas.microsoft.com/office/drawing/2014/main" id="{70E8FC4D-EC01-E649-BC6F-72968289557F}"/>
              </a:ext>
            </a:extLst>
          </p:cNvPr>
          <p:cNvCxnSpPr>
            <a:cxnSpLocks/>
          </p:cNvCxnSpPr>
          <p:nvPr/>
        </p:nvCxnSpPr>
        <p:spPr>
          <a:xfrm rot="10800000" flipV="1">
            <a:off x="9354867" y="2597219"/>
            <a:ext cx="807502" cy="313618"/>
          </a:xfrm>
          <a:prstGeom prst="curvedConnector3">
            <a:avLst>
              <a:gd name="adj1" fmla="val 99522"/>
            </a:avLst>
          </a:prstGeom>
          <a:ln>
            <a:solidFill>
              <a:srgbClr val="E73A1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58652782-7B9B-D346-9F2F-F21163AF6DC8}"/>
                  </a:ext>
                </a:extLst>
              </p:cNvPr>
              <p:cNvSpPr txBox="1"/>
              <p:nvPr/>
            </p:nvSpPr>
            <p:spPr>
              <a:xfrm>
                <a:off x="9629915" y="2328272"/>
                <a:ext cx="1064907" cy="234551"/>
              </a:xfrm>
              <a:prstGeom prst="rect">
                <a:avLst/>
              </a:prstGeom>
              <a:noFill/>
            </p:spPr>
            <p:txBody>
              <a:bodyPr wrap="none" lIns="0" tIns="0" rIns="0" bIns="0" rtlCol="0">
                <a:spAutoFit/>
              </a:bodyPr>
              <a:lstStyle/>
              <a:p>
                <a:pPr>
                  <a:lnSpc>
                    <a:spcPct val="130000"/>
                  </a:lnSpc>
                  <a:spcBef>
                    <a:spcPts val="600"/>
                  </a:spcBef>
                </a:pPr>
                <a14:m>
                  <m:oMathPara xmlns:m="http://schemas.openxmlformats.org/officeDocument/2006/math">
                    <m:oMathParaPr>
                      <m:jc m:val="centerGroup"/>
                    </m:oMathParaPr>
                    <m:oMath xmlns:m="http://schemas.openxmlformats.org/officeDocument/2006/math">
                      <m:r>
                        <a:rPr lang="en-US" sz="1200" i="1" kern="0" smtClean="0">
                          <a:solidFill>
                            <a:srgbClr val="E73A1C"/>
                          </a:solidFill>
                          <a:latin typeface="Cambria Math" panose="02040503050406030204" pitchFamily="18" charset="0"/>
                          <a:ea typeface="微软雅黑" panose="020B0503020204020204" pitchFamily="34" charset="-122"/>
                          <a:cs typeface="+mn-ea"/>
                          <a:sym typeface="+mn-lt"/>
                        </a:rPr>
                        <m:t>𝑓</m:t>
                      </m:r>
                      <m:d>
                        <m:dPr>
                          <m:ctrlPr>
                            <a:rPr lang="en-US" sz="1200" i="1" kern="0" smtClean="0">
                              <a:solidFill>
                                <a:srgbClr val="E73A1C"/>
                              </a:solidFill>
                              <a:latin typeface="Cambria Math" panose="02040503050406030204" pitchFamily="18" charset="0"/>
                              <a:ea typeface="微软雅黑" panose="020B0503020204020204" pitchFamily="34" charset="-122"/>
                              <a:cs typeface="+mn-ea"/>
                              <a:sym typeface="+mn-lt"/>
                            </a:rPr>
                          </m:ctrlPr>
                        </m:dPr>
                        <m:e>
                          <m:r>
                            <a:rPr lang="en-US" sz="1200" i="1" kern="0" smtClean="0">
                              <a:solidFill>
                                <a:srgbClr val="E73A1C"/>
                              </a:solidFill>
                              <a:latin typeface="Cambria Math" panose="02040503050406030204" pitchFamily="18" charset="0"/>
                              <a:ea typeface="微软雅黑" panose="020B0503020204020204" pitchFamily="34" charset="-122"/>
                              <a:cs typeface="+mn-ea"/>
                              <a:sym typeface="+mn-lt"/>
                            </a:rPr>
                            <m:t>𝑥</m:t>
                          </m:r>
                        </m:e>
                      </m:d>
                      <m:r>
                        <a:rPr lang="en-US" sz="1200" i="1" kern="0" smtClean="0">
                          <a:solidFill>
                            <a:srgbClr val="E73A1C"/>
                          </a:solidFill>
                          <a:latin typeface="Cambria Math" panose="02040503050406030204" pitchFamily="18" charset="0"/>
                          <a:ea typeface="微软雅黑" panose="020B0503020204020204" pitchFamily="34" charset="-122"/>
                          <a:cs typeface="+mn-ea"/>
                          <a:sym typeface="+mn-lt"/>
                        </a:rPr>
                        <m:t>=</m:t>
                      </m:r>
                      <m:r>
                        <a:rPr lang="en-US" sz="1200" b="0" i="1" kern="0" smtClean="0">
                          <a:solidFill>
                            <a:srgbClr val="E73A1C"/>
                          </a:solidFill>
                          <a:latin typeface="Cambria Math" panose="02040503050406030204" pitchFamily="18" charset="0"/>
                          <a:ea typeface="微软雅黑" panose="020B0503020204020204" pitchFamily="34" charset="-122"/>
                          <a:cs typeface="+mn-ea"/>
                          <a:sym typeface="+mn-lt"/>
                        </a:rPr>
                        <m:t>𝑤</m:t>
                      </m:r>
                      <m:r>
                        <a:rPr lang="en-US" sz="1200" b="0" i="1" kern="0" baseline="30000" smtClean="0">
                          <a:solidFill>
                            <a:srgbClr val="E73A1C"/>
                          </a:solidFill>
                          <a:latin typeface="Cambria Math" panose="02040503050406030204" pitchFamily="18" charset="0"/>
                          <a:ea typeface="微软雅黑" panose="020B0503020204020204" pitchFamily="34" charset="-122"/>
                          <a:cs typeface="+mn-ea"/>
                          <a:sym typeface="+mn-lt"/>
                        </a:rPr>
                        <m:t>𝑇</m:t>
                      </m:r>
                      <m:r>
                        <a:rPr lang="en-US" sz="1200" i="1" kern="0">
                          <a:solidFill>
                            <a:srgbClr val="E73A1C"/>
                          </a:solidFill>
                          <a:latin typeface="Cambria Math" panose="02040503050406030204" pitchFamily="18" charset="0"/>
                          <a:ea typeface="微软雅黑" panose="020B0503020204020204" pitchFamily="34" charset="-122"/>
                          <a:cs typeface="+mn-ea"/>
                          <a:sym typeface="+mn-lt"/>
                        </a:rPr>
                        <m:t>𝑥</m:t>
                      </m:r>
                      <m:r>
                        <a:rPr lang="en-US" sz="1200" b="0" i="0" kern="0" smtClean="0">
                          <a:solidFill>
                            <a:srgbClr val="E73A1C"/>
                          </a:solidFill>
                          <a:latin typeface="Cambria Math" panose="02040503050406030204" pitchFamily="18" charset="0"/>
                          <a:ea typeface="微软雅黑" panose="020B0503020204020204" pitchFamily="34" charset="-122"/>
                          <a:cs typeface="+mn-ea"/>
                          <a:sym typeface="+mn-lt"/>
                        </a:rPr>
                        <m:t>+</m:t>
                      </m:r>
                      <m:r>
                        <a:rPr lang="en-US" sz="1200" b="0" i="1" kern="0" smtClean="0">
                          <a:solidFill>
                            <a:srgbClr val="E73A1C"/>
                          </a:solidFill>
                          <a:latin typeface="Cambria Math" panose="02040503050406030204" pitchFamily="18" charset="0"/>
                          <a:ea typeface="微软雅黑" panose="020B0503020204020204" pitchFamily="34" charset="-122"/>
                          <a:cs typeface="+mn-ea"/>
                          <a:sym typeface="+mn-lt"/>
                        </a:rPr>
                        <m:t>𝑏</m:t>
                      </m:r>
                    </m:oMath>
                  </m:oMathPara>
                </a14:m>
                <a:endParaRPr lang="en-TW" sz="1200" i="1" kern="0" baseline="30000" dirty="0">
                  <a:solidFill>
                    <a:srgbClr val="E73A1C"/>
                  </a:solidFill>
                  <a:latin typeface="微软雅黑" panose="020B0503020204020204" pitchFamily="34" charset="-122"/>
                  <a:ea typeface="微软雅黑" panose="020B0503020204020204" pitchFamily="34" charset="-122"/>
                  <a:cs typeface="+mn-ea"/>
                  <a:sym typeface="+mn-lt"/>
                </a:endParaRPr>
              </a:p>
            </p:txBody>
          </p:sp>
        </mc:Choice>
        <mc:Fallback>
          <p:sp>
            <p:nvSpPr>
              <p:cNvPr id="77" name="TextBox 76">
                <a:extLst>
                  <a:ext uri="{FF2B5EF4-FFF2-40B4-BE49-F238E27FC236}">
                    <a16:creationId xmlns:a16="http://schemas.microsoft.com/office/drawing/2014/main" id="{58652782-7B9B-D346-9F2F-F21163AF6DC8}"/>
                  </a:ext>
                </a:extLst>
              </p:cNvPr>
              <p:cNvSpPr txBox="1">
                <a:spLocks noRot="1" noChangeAspect="1" noMove="1" noResize="1" noEditPoints="1" noAdjustHandles="1" noChangeArrowheads="1" noChangeShapeType="1" noTextEdit="1"/>
              </p:cNvSpPr>
              <p:nvPr/>
            </p:nvSpPr>
            <p:spPr>
              <a:xfrm>
                <a:off x="9629915" y="2328272"/>
                <a:ext cx="1064907" cy="234551"/>
              </a:xfrm>
              <a:prstGeom prst="rect">
                <a:avLst/>
              </a:prstGeom>
              <a:blipFill>
                <a:blip r:embed="rId3"/>
                <a:stretch>
                  <a:fillRect l="-4819" r="-3614" b="-22222"/>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78" name="Rectangle 77">
                <a:extLst>
                  <a:ext uri="{FF2B5EF4-FFF2-40B4-BE49-F238E27FC236}">
                    <a16:creationId xmlns:a16="http://schemas.microsoft.com/office/drawing/2014/main" id="{6A147E26-9222-8141-8875-241F0FA0FB1A}"/>
                  </a:ext>
                </a:extLst>
              </p:cNvPr>
              <p:cNvSpPr/>
              <p:nvPr/>
            </p:nvSpPr>
            <p:spPr>
              <a:xfrm>
                <a:off x="8301334" y="2074193"/>
                <a:ext cx="824392" cy="276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200" i="1" kern="0" smtClean="0">
                          <a:solidFill>
                            <a:schemeClr val="tx1"/>
                          </a:solidFill>
                          <a:latin typeface="Cambria Math" panose="02040503050406030204" pitchFamily="18" charset="0"/>
                          <a:ea typeface="微软雅黑" panose="020B0503020204020204" pitchFamily="34" charset="-122"/>
                          <a:cs typeface="+mn-ea"/>
                          <a:sym typeface="+mn-lt"/>
                        </a:rPr>
                        <m:t>𝑓</m:t>
                      </m:r>
                      <m:d>
                        <m:dPr>
                          <m:ctrlPr>
                            <a:rPr lang="en-US" sz="1200" i="1" kern="0">
                              <a:solidFill>
                                <a:schemeClr val="tx1"/>
                              </a:solidFill>
                              <a:latin typeface="Cambria Math" panose="02040503050406030204" pitchFamily="18" charset="0"/>
                              <a:ea typeface="微软雅黑" panose="020B0503020204020204" pitchFamily="34" charset="-122"/>
                              <a:cs typeface="+mn-ea"/>
                              <a:sym typeface="+mn-lt"/>
                            </a:rPr>
                          </m:ctrlPr>
                        </m:dPr>
                        <m:e>
                          <m:r>
                            <a:rPr lang="en-US" sz="1200" i="1" kern="0">
                              <a:solidFill>
                                <a:schemeClr val="tx1"/>
                              </a:solidFill>
                              <a:latin typeface="Cambria Math" panose="02040503050406030204" pitchFamily="18" charset="0"/>
                              <a:ea typeface="微软雅黑" panose="020B0503020204020204" pitchFamily="34" charset="-122"/>
                              <a:cs typeface="+mn-ea"/>
                              <a:sym typeface="+mn-lt"/>
                            </a:rPr>
                            <m:t>𝑥</m:t>
                          </m:r>
                        </m:e>
                      </m:d>
                      <m:r>
                        <a:rPr lang="en-US" sz="1200" b="0" i="1" kern="0" smtClean="0">
                          <a:solidFill>
                            <a:schemeClr val="tx1"/>
                          </a:solidFill>
                          <a:latin typeface="Cambria Math" panose="02040503050406030204" pitchFamily="18" charset="0"/>
                          <a:ea typeface="微软雅黑" panose="020B0503020204020204" pitchFamily="34" charset="-122"/>
                          <a:cs typeface="+mn-ea"/>
                          <a:sym typeface="+mn-lt"/>
                        </a:rPr>
                        <m:t>+ </m:t>
                      </m:r>
                      <m:r>
                        <a:rPr lang="en-US" sz="1200" b="0" i="1" kern="0" smtClean="0">
                          <a:solidFill>
                            <a:schemeClr val="tx1"/>
                          </a:solidFill>
                          <a:latin typeface="Cambria Math" panose="02040503050406030204" pitchFamily="18" charset="0"/>
                          <a:ea typeface="Cambria Math" panose="02040503050406030204" pitchFamily="18" charset="0"/>
                          <a:cs typeface="+mn-ea"/>
                          <a:sym typeface="+mn-lt"/>
                        </a:rPr>
                        <m:t>𝜀</m:t>
                      </m:r>
                    </m:oMath>
                  </m:oMathPara>
                </a14:m>
                <a:endParaRPr lang="en-TW" sz="1200" dirty="0">
                  <a:solidFill>
                    <a:schemeClr val="tx1"/>
                  </a:solidFill>
                </a:endParaRPr>
              </a:p>
            </p:txBody>
          </p:sp>
        </mc:Choice>
        <mc:Fallback>
          <p:sp>
            <p:nvSpPr>
              <p:cNvPr id="78" name="Rectangle 77">
                <a:extLst>
                  <a:ext uri="{FF2B5EF4-FFF2-40B4-BE49-F238E27FC236}">
                    <a16:creationId xmlns:a16="http://schemas.microsoft.com/office/drawing/2014/main" id="{6A147E26-9222-8141-8875-241F0FA0FB1A}"/>
                  </a:ext>
                </a:extLst>
              </p:cNvPr>
              <p:cNvSpPr>
                <a:spLocks noRot="1" noChangeAspect="1" noMove="1" noResize="1" noEditPoints="1" noAdjustHandles="1" noChangeArrowheads="1" noChangeShapeType="1" noTextEdit="1"/>
              </p:cNvSpPr>
              <p:nvPr/>
            </p:nvSpPr>
            <p:spPr>
              <a:xfrm>
                <a:off x="8301334" y="2074193"/>
                <a:ext cx="824392" cy="276999"/>
              </a:xfrm>
              <a:prstGeom prst="rect">
                <a:avLst/>
              </a:prstGeom>
              <a:blipFill>
                <a:blip r:embed="rId4"/>
                <a:stretch>
                  <a:fillRect b="-9091"/>
                </a:stretch>
              </a:blipFill>
            </p:spPr>
            <p:txBody>
              <a:bodyPr/>
              <a:lstStyle/>
              <a:p>
                <a:r>
                  <a:rPr lang="en-TW">
                    <a:noFill/>
                  </a:rPr>
                  <a:t> </a:t>
                </a:r>
              </a:p>
            </p:txBody>
          </p:sp>
        </mc:Fallback>
      </mc:AlternateContent>
      <p:cxnSp>
        <p:nvCxnSpPr>
          <p:cNvPr id="82" name="Curved Connector 81">
            <a:extLst>
              <a:ext uri="{FF2B5EF4-FFF2-40B4-BE49-F238E27FC236}">
                <a16:creationId xmlns:a16="http://schemas.microsoft.com/office/drawing/2014/main" id="{941A5CA6-ADE5-174F-8036-4E9F856A076A}"/>
              </a:ext>
            </a:extLst>
          </p:cNvPr>
          <p:cNvCxnSpPr>
            <a:cxnSpLocks/>
            <a:stCxn id="78" idx="2"/>
          </p:cNvCxnSpPr>
          <p:nvPr/>
        </p:nvCxnSpPr>
        <p:spPr>
          <a:xfrm rot="16200000" flipH="1">
            <a:off x="8744604" y="2320117"/>
            <a:ext cx="292019" cy="35416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6" name="Rectangle 85">
                <a:extLst>
                  <a:ext uri="{FF2B5EF4-FFF2-40B4-BE49-F238E27FC236}">
                    <a16:creationId xmlns:a16="http://schemas.microsoft.com/office/drawing/2014/main" id="{0CCD8FF2-128D-D042-B404-69E6AEFE3024}"/>
                  </a:ext>
                </a:extLst>
              </p:cNvPr>
              <p:cNvSpPr/>
              <p:nvPr/>
            </p:nvSpPr>
            <p:spPr>
              <a:xfrm>
                <a:off x="9758618" y="3373885"/>
                <a:ext cx="824392" cy="27699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1200" i="1" kern="0" smtClean="0">
                          <a:solidFill>
                            <a:schemeClr val="tx1"/>
                          </a:solidFill>
                          <a:latin typeface="Cambria Math" panose="02040503050406030204" pitchFamily="18" charset="0"/>
                          <a:ea typeface="微软雅黑" panose="020B0503020204020204" pitchFamily="34" charset="-122"/>
                          <a:cs typeface="+mn-ea"/>
                          <a:sym typeface="+mn-lt"/>
                        </a:rPr>
                        <m:t>𝑓</m:t>
                      </m:r>
                      <m:d>
                        <m:dPr>
                          <m:ctrlPr>
                            <a:rPr lang="en-US" sz="1200" i="1" kern="0">
                              <a:solidFill>
                                <a:schemeClr val="tx1"/>
                              </a:solidFill>
                              <a:latin typeface="Cambria Math" panose="02040503050406030204" pitchFamily="18" charset="0"/>
                              <a:ea typeface="微软雅黑" panose="020B0503020204020204" pitchFamily="34" charset="-122"/>
                              <a:cs typeface="+mn-ea"/>
                              <a:sym typeface="+mn-lt"/>
                            </a:rPr>
                          </m:ctrlPr>
                        </m:dPr>
                        <m:e>
                          <m:r>
                            <a:rPr lang="en-US" sz="1200" i="1" kern="0">
                              <a:solidFill>
                                <a:schemeClr val="tx1"/>
                              </a:solidFill>
                              <a:latin typeface="Cambria Math" panose="02040503050406030204" pitchFamily="18" charset="0"/>
                              <a:ea typeface="微软雅黑" panose="020B0503020204020204" pitchFamily="34" charset="-122"/>
                              <a:cs typeface="+mn-ea"/>
                              <a:sym typeface="+mn-lt"/>
                            </a:rPr>
                            <m:t>𝑥</m:t>
                          </m:r>
                        </m:e>
                      </m:d>
                      <m:r>
                        <a:rPr lang="en-US" sz="1200" b="0" i="1" kern="0" smtClean="0">
                          <a:solidFill>
                            <a:schemeClr val="tx1"/>
                          </a:solidFill>
                          <a:latin typeface="Cambria Math" panose="02040503050406030204" pitchFamily="18" charset="0"/>
                          <a:ea typeface="微软雅黑" panose="020B0503020204020204" pitchFamily="34" charset="-122"/>
                          <a:cs typeface="+mn-ea"/>
                          <a:sym typeface="+mn-lt"/>
                        </a:rPr>
                        <m:t>− </m:t>
                      </m:r>
                      <m:r>
                        <a:rPr lang="en-US" sz="1200" b="0" i="1" kern="0" smtClean="0">
                          <a:solidFill>
                            <a:schemeClr val="tx1"/>
                          </a:solidFill>
                          <a:latin typeface="Cambria Math" panose="02040503050406030204" pitchFamily="18" charset="0"/>
                          <a:ea typeface="Cambria Math" panose="02040503050406030204" pitchFamily="18" charset="0"/>
                          <a:cs typeface="+mn-ea"/>
                          <a:sym typeface="+mn-lt"/>
                        </a:rPr>
                        <m:t>𝜀</m:t>
                      </m:r>
                    </m:oMath>
                  </m:oMathPara>
                </a14:m>
                <a:endParaRPr lang="en-TW" sz="1200" dirty="0">
                  <a:solidFill>
                    <a:schemeClr val="tx1"/>
                  </a:solidFill>
                </a:endParaRPr>
              </a:p>
            </p:txBody>
          </p:sp>
        </mc:Choice>
        <mc:Fallback>
          <p:sp>
            <p:nvSpPr>
              <p:cNvPr id="86" name="Rectangle 85">
                <a:extLst>
                  <a:ext uri="{FF2B5EF4-FFF2-40B4-BE49-F238E27FC236}">
                    <a16:creationId xmlns:a16="http://schemas.microsoft.com/office/drawing/2014/main" id="{0CCD8FF2-128D-D042-B404-69E6AEFE3024}"/>
                  </a:ext>
                </a:extLst>
              </p:cNvPr>
              <p:cNvSpPr>
                <a:spLocks noRot="1" noChangeAspect="1" noMove="1" noResize="1" noEditPoints="1" noAdjustHandles="1" noChangeArrowheads="1" noChangeShapeType="1" noTextEdit="1"/>
              </p:cNvSpPr>
              <p:nvPr/>
            </p:nvSpPr>
            <p:spPr>
              <a:xfrm>
                <a:off x="9758618" y="3373885"/>
                <a:ext cx="824392" cy="276999"/>
              </a:xfrm>
              <a:prstGeom prst="rect">
                <a:avLst/>
              </a:prstGeom>
              <a:blipFill>
                <a:blip r:embed="rId5"/>
                <a:stretch>
                  <a:fillRect b="-13636"/>
                </a:stretch>
              </a:blipFill>
            </p:spPr>
            <p:txBody>
              <a:bodyPr/>
              <a:lstStyle/>
              <a:p>
                <a:r>
                  <a:rPr lang="en-TW">
                    <a:noFill/>
                  </a:rPr>
                  <a:t> </a:t>
                </a:r>
              </a:p>
            </p:txBody>
          </p:sp>
        </mc:Fallback>
      </mc:AlternateContent>
      <p:cxnSp>
        <p:nvCxnSpPr>
          <p:cNvPr id="87" name="Curved Connector 86">
            <a:extLst>
              <a:ext uri="{FF2B5EF4-FFF2-40B4-BE49-F238E27FC236}">
                <a16:creationId xmlns:a16="http://schemas.microsoft.com/office/drawing/2014/main" id="{EEBD5568-0A50-7C47-8BC1-490F13F973BC}"/>
              </a:ext>
            </a:extLst>
          </p:cNvPr>
          <p:cNvCxnSpPr>
            <a:cxnSpLocks/>
          </p:cNvCxnSpPr>
          <p:nvPr/>
        </p:nvCxnSpPr>
        <p:spPr>
          <a:xfrm rot="10800000">
            <a:off x="9346423" y="3382808"/>
            <a:ext cx="450972" cy="14630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184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SVR</a:t>
            </a:r>
            <a:r>
              <a:rPr lang="zh-TW" altLang="en-US" sz="3200" dirty="0"/>
              <a:t> 迴歸器</a:t>
            </a:r>
            <a:endParaRPr lang="en-US" altLang="zh-CN" sz="1800" dirty="0"/>
          </a:p>
          <a:p>
            <a:r>
              <a:rPr lang="zh-CN" altLang="en-US" sz="3600" dirty="0"/>
              <a:t>程式實作</a:t>
            </a:r>
          </a:p>
        </p:txBody>
      </p:sp>
    </p:spTree>
    <p:extLst>
      <p:ext uri="{BB962C8B-B14F-4D97-AF65-F5344CB8AC3E}">
        <p14:creationId xmlns:p14="http://schemas.microsoft.com/office/powerpoint/2010/main" val="171974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C6DEF-B577-F345-A84E-E5445DCE9AD9}"/>
              </a:ext>
            </a:extLst>
          </p:cNvPr>
          <p:cNvSpPr>
            <a:spLocks noGrp="1"/>
          </p:cNvSpPr>
          <p:nvPr>
            <p:ph type="body" sz="quarter" idx="10"/>
          </p:nvPr>
        </p:nvSpPr>
        <p:spPr>
          <a:xfrm>
            <a:off x="992875" y="245402"/>
            <a:ext cx="9315782" cy="590931"/>
          </a:xfrm>
        </p:spPr>
        <p:txBody>
          <a:bodyPr/>
          <a:lstStyle/>
          <a:p>
            <a:r>
              <a:rPr lang="en-US" dirty="0"/>
              <a:t>Example 1 (SVM</a:t>
            </a:r>
            <a:r>
              <a:rPr lang="zh-TW" altLang="en-US" dirty="0"/>
              <a:t>線性回歸</a:t>
            </a:r>
            <a:r>
              <a:rPr lang="en-US" altLang="zh-TW" dirty="0"/>
              <a:t>)</a:t>
            </a:r>
          </a:p>
        </p:txBody>
      </p:sp>
      <p:pic>
        <p:nvPicPr>
          <p:cNvPr id="6" name="Picture 5">
            <a:extLst>
              <a:ext uri="{FF2B5EF4-FFF2-40B4-BE49-F238E27FC236}">
                <a16:creationId xmlns:a16="http://schemas.microsoft.com/office/drawing/2014/main" id="{B7AC67C2-03D7-1344-B1AD-CAC971E57328}"/>
              </a:ext>
            </a:extLst>
          </p:cNvPr>
          <p:cNvPicPr>
            <a:picLocks noChangeAspect="1"/>
          </p:cNvPicPr>
          <p:nvPr/>
        </p:nvPicPr>
        <p:blipFill>
          <a:blip r:embed="rId3"/>
          <a:stretch>
            <a:fillRect/>
          </a:stretch>
        </p:blipFill>
        <p:spPr>
          <a:xfrm>
            <a:off x="3415937" y="3134455"/>
            <a:ext cx="4864100" cy="323850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8E7CDFB-8AD7-EF49-A62C-0A95147C8694}"/>
                  </a:ext>
                </a:extLst>
              </p:cNvPr>
              <p:cNvSpPr txBox="1">
                <a:spLocks/>
              </p:cNvSpPr>
              <p:nvPr/>
            </p:nvSpPr>
            <p:spPr>
              <a:xfrm>
                <a:off x="838200" y="1253331"/>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9" name="Content Placeholder 2">
                <a:extLst>
                  <a:ext uri="{FF2B5EF4-FFF2-40B4-BE49-F238E27FC236}">
                    <a16:creationId xmlns:a16="http://schemas.microsoft.com/office/drawing/2014/main" id="{F8E7CDFB-8AD7-EF49-A62C-0A95147C8694}"/>
                  </a:ext>
                </a:extLst>
              </p:cNvPr>
              <p:cNvSpPr txBox="1">
                <a:spLocks noRot="1" noChangeAspect="1" noMove="1" noResize="1" noEditPoints="1" noAdjustHandles="1" noChangeArrowheads="1" noChangeShapeType="1" noTextEdit="1"/>
              </p:cNvSpPr>
              <p:nvPr/>
            </p:nvSpPr>
            <p:spPr>
              <a:xfrm>
                <a:off x="838200" y="1253331"/>
                <a:ext cx="5009444" cy="1489869"/>
              </a:xfrm>
              <a:prstGeom prst="rect">
                <a:avLst/>
              </a:prstGeom>
              <a:blipFill>
                <a:blip r:embed="rId6"/>
                <a:stretch>
                  <a:fillRect l="-1269" t="-3390"/>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E1627FCC-D526-9F46-9B35-E31BBC580C71}"/>
              </a:ext>
            </a:extLst>
          </p:cNvPr>
          <p:cNvPicPr>
            <a:picLocks noChangeAspect="1"/>
          </p:cNvPicPr>
          <p:nvPr/>
        </p:nvPicPr>
        <p:blipFill>
          <a:blip r:embed="rId7"/>
          <a:stretch>
            <a:fillRect/>
          </a:stretch>
        </p:blipFill>
        <p:spPr>
          <a:xfrm>
            <a:off x="3431618" y="3134455"/>
            <a:ext cx="4933652" cy="3238500"/>
          </a:xfrm>
          <a:prstGeom prst="rect">
            <a:avLst/>
          </a:prstGeom>
        </p:spPr>
      </p:pic>
      <p:pic>
        <p:nvPicPr>
          <p:cNvPr id="10" name="Picture 9">
            <a:extLst>
              <a:ext uri="{FF2B5EF4-FFF2-40B4-BE49-F238E27FC236}">
                <a16:creationId xmlns:a16="http://schemas.microsoft.com/office/drawing/2014/main" id="{2FB4AB51-5431-8442-B2D3-DE13E6126346}"/>
              </a:ext>
            </a:extLst>
          </p:cNvPr>
          <p:cNvPicPr>
            <a:picLocks noChangeAspect="1"/>
          </p:cNvPicPr>
          <p:nvPr/>
        </p:nvPicPr>
        <p:blipFill>
          <a:blip r:embed="rId8"/>
          <a:stretch>
            <a:fillRect/>
          </a:stretch>
        </p:blipFill>
        <p:spPr>
          <a:xfrm>
            <a:off x="5328113" y="1253331"/>
            <a:ext cx="5903848" cy="1629569"/>
          </a:xfrm>
          <a:prstGeom prst="rect">
            <a:avLst/>
          </a:prstGeom>
        </p:spPr>
      </p:pic>
    </p:spTree>
    <p:extLst>
      <p:ext uri="{BB962C8B-B14F-4D97-AF65-F5344CB8AC3E}">
        <p14:creationId xmlns:p14="http://schemas.microsoft.com/office/powerpoint/2010/main" val="20269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89660B-0018-B343-A067-3E9695FBCC0E}"/>
              </a:ext>
            </a:extLst>
          </p:cNvPr>
          <p:cNvSpPr>
            <a:spLocks noGrp="1"/>
          </p:cNvSpPr>
          <p:nvPr>
            <p:ph type="body" sz="quarter" idx="10"/>
          </p:nvPr>
        </p:nvSpPr>
        <p:spPr/>
        <p:txBody>
          <a:bodyPr/>
          <a:lstStyle/>
          <a:p>
            <a:r>
              <a:rPr lang="zh-TW" altLang="en-US" dirty="0"/>
              <a:t>非線性回歸</a:t>
            </a:r>
          </a:p>
        </p:txBody>
      </p:sp>
      <p:sp>
        <p:nvSpPr>
          <p:cNvPr id="3" name="Rectangle 2">
            <a:extLst>
              <a:ext uri="{FF2B5EF4-FFF2-40B4-BE49-F238E27FC236}">
                <a16:creationId xmlns:a16="http://schemas.microsoft.com/office/drawing/2014/main" id="{57EA381E-5077-3D4D-9F16-B0C7525EB2C1}"/>
              </a:ext>
            </a:extLst>
          </p:cNvPr>
          <p:cNvSpPr/>
          <p:nvPr/>
        </p:nvSpPr>
        <p:spPr>
          <a:xfrm>
            <a:off x="563109" y="1168399"/>
            <a:ext cx="5358198" cy="1292662"/>
          </a:xfrm>
          <a:prstGeom prst="rect">
            <a:avLst/>
          </a:prstGeom>
        </p:spPr>
        <p:txBody>
          <a:bodyPr wrap="none">
            <a:spAutoFit/>
          </a:bodyPr>
          <a:lstStyle/>
          <a:p>
            <a:r>
              <a:rPr lang="en-US" sz="2000" dirty="0">
                <a:solidFill>
                  <a:schemeClr val="tx1">
                    <a:lumMod val="75000"/>
                    <a:lumOff val="25000"/>
                  </a:schemeClr>
                </a:solidFill>
                <a:latin typeface="+mn-ea"/>
              </a:rPr>
              <a:t>SVR</a:t>
            </a:r>
            <a:r>
              <a:rPr lang="zh-TW" altLang="en-US" sz="2000" dirty="0">
                <a:solidFill>
                  <a:schemeClr val="tx1">
                    <a:lumMod val="75000"/>
                    <a:lumOff val="25000"/>
                  </a:schemeClr>
                </a:solidFill>
                <a:latin typeface="+mn-ea"/>
              </a:rPr>
              <a:t> </a:t>
            </a:r>
            <a:r>
              <a:rPr lang="en-US" sz="2000" dirty="0" err="1">
                <a:solidFill>
                  <a:schemeClr val="tx1">
                    <a:lumMod val="75000"/>
                    <a:lumOff val="25000"/>
                  </a:schemeClr>
                </a:solidFill>
                <a:latin typeface="+mn-ea"/>
              </a:rPr>
              <a:t>的</a:t>
            </a:r>
            <a:r>
              <a:rPr lang="en-US" sz="2000" dirty="0">
                <a:solidFill>
                  <a:schemeClr val="tx1">
                    <a:lumMod val="75000"/>
                    <a:lumOff val="25000"/>
                  </a:schemeClr>
                </a:solidFill>
                <a:latin typeface="+mn-ea"/>
              </a:rPr>
              <a:t> Kernel trick </a:t>
            </a:r>
            <a:r>
              <a:rPr lang="en-US" sz="2000" dirty="0" err="1">
                <a:solidFill>
                  <a:schemeClr val="tx1">
                    <a:lumMod val="75000"/>
                    <a:lumOff val="25000"/>
                  </a:schemeClr>
                </a:solidFill>
                <a:latin typeface="+mn-ea"/>
              </a:rPr>
              <a:t>提供非線性的迴歸方法</a:t>
            </a:r>
            <a:r>
              <a:rPr lang="zh-TW" altLang="en-US" sz="2000" dirty="0">
                <a:solidFill>
                  <a:schemeClr val="tx1">
                    <a:lumMod val="75000"/>
                    <a:lumOff val="25000"/>
                  </a:schemeClr>
                </a:solidFill>
                <a:latin typeface="+mn-ea"/>
              </a:rPr>
              <a:t>：</a:t>
            </a:r>
            <a:endParaRPr lang="en-US" altLang="zh-TW" sz="2000" dirty="0">
              <a:solidFill>
                <a:schemeClr val="tx1">
                  <a:lumMod val="75000"/>
                  <a:lumOff val="25000"/>
                </a:schemeClr>
              </a:solidFill>
              <a:latin typeface="+mn-ea"/>
            </a:endParaRPr>
          </a:p>
          <a:p>
            <a:endParaRPr lang="en-US" dirty="0">
              <a:solidFill>
                <a:srgbClr val="252525"/>
              </a:solidFill>
              <a:latin typeface="Roboto" panose="02000000000000000000" pitchFamily="2" charset="0"/>
            </a:endParaRPr>
          </a:p>
          <a:p>
            <a:pPr marL="285750" indent="-285750">
              <a:buFont typeface="Arial" panose="020B0604020202020204" pitchFamily="34" charset="0"/>
              <a:buChar char="•"/>
            </a:pPr>
            <a:r>
              <a:rPr lang="en-US" sz="2000" dirty="0">
                <a:solidFill>
                  <a:schemeClr val="tx1">
                    <a:lumMod val="75000"/>
                    <a:lumOff val="25000"/>
                  </a:schemeClr>
                </a:solidFill>
                <a:latin typeface="+mn-ea"/>
              </a:rPr>
              <a:t>kernel='poly' (</a:t>
            </a:r>
            <a:r>
              <a:rPr lang="zh-TW" altLang="en-US" sz="2000" dirty="0">
                <a:solidFill>
                  <a:schemeClr val="tx1">
                    <a:lumMod val="75000"/>
                    <a:lumOff val="25000"/>
                  </a:schemeClr>
                </a:solidFill>
                <a:latin typeface="+mn-ea"/>
              </a:rPr>
              <a:t>非線性</a:t>
            </a:r>
            <a:r>
              <a:rPr lang="en-US" altLang="zh-TW" sz="2000" dirty="0">
                <a:solidFill>
                  <a:schemeClr val="tx1">
                    <a:lumMod val="75000"/>
                    <a:lumOff val="25000"/>
                  </a:schemeClr>
                </a:solidFill>
                <a:latin typeface="+mn-ea"/>
              </a:rPr>
              <a:t>)</a:t>
            </a:r>
          </a:p>
          <a:p>
            <a:pPr marL="285750" indent="-285750">
              <a:buFont typeface="Arial" panose="020B0604020202020204" pitchFamily="34" charset="0"/>
              <a:buChar char="•"/>
            </a:pPr>
            <a:r>
              <a:rPr lang="en-US" sz="2000" dirty="0">
                <a:solidFill>
                  <a:schemeClr val="tx1">
                    <a:lumMod val="75000"/>
                    <a:lumOff val="25000"/>
                  </a:schemeClr>
                </a:solidFill>
                <a:latin typeface="+mn-ea"/>
              </a:rPr>
              <a:t>kernel='</a:t>
            </a:r>
            <a:r>
              <a:rPr lang="en-US" sz="2000" dirty="0" err="1">
                <a:solidFill>
                  <a:schemeClr val="tx1">
                    <a:lumMod val="75000"/>
                    <a:lumOff val="25000"/>
                  </a:schemeClr>
                </a:solidFill>
                <a:latin typeface="+mn-ea"/>
              </a:rPr>
              <a:t>rbf</a:t>
            </a:r>
            <a:r>
              <a:rPr lang="en-US" sz="2000" dirty="0">
                <a:solidFill>
                  <a:schemeClr val="tx1">
                    <a:lumMod val="75000"/>
                    <a:lumOff val="25000"/>
                  </a:schemeClr>
                </a:solidFill>
                <a:latin typeface="+mn-ea"/>
              </a:rPr>
              <a:t>' (</a:t>
            </a:r>
            <a:r>
              <a:rPr lang="zh-TW" altLang="en-US" sz="2000" dirty="0">
                <a:solidFill>
                  <a:schemeClr val="tx1">
                    <a:lumMod val="75000"/>
                    <a:lumOff val="25000"/>
                  </a:schemeClr>
                </a:solidFill>
                <a:latin typeface="+mn-ea"/>
              </a:rPr>
              <a:t>非線性</a:t>
            </a:r>
            <a:r>
              <a:rPr lang="en-US" altLang="zh-TW" sz="2000" dirty="0">
                <a:solidFill>
                  <a:schemeClr val="tx1">
                    <a:lumMod val="75000"/>
                    <a:lumOff val="25000"/>
                  </a:schemeClr>
                </a:solidFill>
                <a:latin typeface="+mn-ea"/>
              </a:rPr>
              <a:t>)</a:t>
            </a:r>
          </a:p>
        </p:txBody>
      </p:sp>
      <p:pic>
        <p:nvPicPr>
          <p:cNvPr id="6" name="Picture 5">
            <a:extLst>
              <a:ext uri="{FF2B5EF4-FFF2-40B4-BE49-F238E27FC236}">
                <a16:creationId xmlns:a16="http://schemas.microsoft.com/office/drawing/2014/main" id="{61551F2C-864D-3D4D-B772-B069B2A7FE33}"/>
              </a:ext>
            </a:extLst>
          </p:cNvPr>
          <p:cNvPicPr>
            <a:picLocks noChangeAspect="1"/>
          </p:cNvPicPr>
          <p:nvPr/>
        </p:nvPicPr>
        <p:blipFill>
          <a:blip r:embed="rId3"/>
          <a:stretch>
            <a:fillRect/>
          </a:stretch>
        </p:blipFill>
        <p:spPr>
          <a:xfrm>
            <a:off x="806450" y="3244850"/>
            <a:ext cx="3235604" cy="2139950"/>
          </a:xfrm>
          <a:prstGeom prst="rect">
            <a:avLst/>
          </a:prstGeom>
        </p:spPr>
      </p:pic>
      <p:pic>
        <p:nvPicPr>
          <p:cNvPr id="9" name="Picture 8">
            <a:extLst>
              <a:ext uri="{FF2B5EF4-FFF2-40B4-BE49-F238E27FC236}">
                <a16:creationId xmlns:a16="http://schemas.microsoft.com/office/drawing/2014/main" id="{39575E99-86DF-9C4A-B1B9-B7B32FC5A9CB}"/>
              </a:ext>
            </a:extLst>
          </p:cNvPr>
          <p:cNvPicPr>
            <a:picLocks noChangeAspect="1"/>
          </p:cNvPicPr>
          <p:nvPr/>
        </p:nvPicPr>
        <p:blipFill>
          <a:blip r:embed="rId4"/>
          <a:stretch>
            <a:fillRect/>
          </a:stretch>
        </p:blipFill>
        <p:spPr>
          <a:xfrm>
            <a:off x="4380944" y="3190174"/>
            <a:ext cx="3235604" cy="2192431"/>
          </a:xfrm>
          <a:prstGeom prst="rect">
            <a:avLst/>
          </a:prstGeom>
        </p:spPr>
      </p:pic>
      <p:pic>
        <p:nvPicPr>
          <p:cNvPr id="11" name="Picture 10">
            <a:extLst>
              <a:ext uri="{FF2B5EF4-FFF2-40B4-BE49-F238E27FC236}">
                <a16:creationId xmlns:a16="http://schemas.microsoft.com/office/drawing/2014/main" id="{988F42A8-2755-4243-9A23-1BB79E6B1033}"/>
              </a:ext>
            </a:extLst>
          </p:cNvPr>
          <p:cNvPicPr>
            <a:picLocks noChangeAspect="1"/>
          </p:cNvPicPr>
          <p:nvPr/>
        </p:nvPicPr>
        <p:blipFill>
          <a:blip r:embed="rId5"/>
          <a:stretch>
            <a:fillRect/>
          </a:stretch>
        </p:blipFill>
        <p:spPr>
          <a:xfrm>
            <a:off x="8096250" y="3190174"/>
            <a:ext cx="3235604" cy="2210112"/>
          </a:xfrm>
          <a:prstGeom prst="rect">
            <a:avLst/>
          </a:prstGeom>
        </p:spPr>
      </p:pic>
      <p:sp>
        <p:nvSpPr>
          <p:cNvPr id="12" name="Rounded Rectangle 11">
            <a:extLst>
              <a:ext uri="{FF2B5EF4-FFF2-40B4-BE49-F238E27FC236}">
                <a16:creationId xmlns:a16="http://schemas.microsoft.com/office/drawing/2014/main" id="{6B23362B-7C76-E64B-881E-650AD4C594A2}"/>
              </a:ext>
            </a:extLst>
          </p:cNvPr>
          <p:cNvSpPr/>
          <p:nvPr/>
        </p:nvSpPr>
        <p:spPr>
          <a:xfrm>
            <a:off x="1854200" y="5588000"/>
            <a:ext cx="1028700" cy="4064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TW" sz="1600" dirty="0">
                <a:latin typeface="微软雅黑" panose="020B0503020204020204" pitchFamily="34" charset="-122"/>
                <a:ea typeface="微软雅黑" panose="020B0503020204020204" pitchFamily="34" charset="-122"/>
              </a:rPr>
              <a:t>Linear</a:t>
            </a:r>
          </a:p>
        </p:txBody>
      </p:sp>
      <p:sp>
        <p:nvSpPr>
          <p:cNvPr id="13" name="Rounded Rectangle 12">
            <a:extLst>
              <a:ext uri="{FF2B5EF4-FFF2-40B4-BE49-F238E27FC236}">
                <a16:creationId xmlns:a16="http://schemas.microsoft.com/office/drawing/2014/main" id="{66B84B4D-FE63-C342-B2F9-51CCEBDBCDD8}"/>
              </a:ext>
            </a:extLst>
          </p:cNvPr>
          <p:cNvSpPr/>
          <p:nvPr/>
        </p:nvSpPr>
        <p:spPr>
          <a:xfrm>
            <a:off x="5484396" y="5588000"/>
            <a:ext cx="1310104" cy="4064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微软雅黑" panose="020B0503020204020204" pitchFamily="34" charset="-122"/>
                <a:ea typeface="微软雅黑" panose="020B0503020204020204" pitchFamily="34" charset="-122"/>
              </a:rPr>
              <a:t>Polynomial</a:t>
            </a:r>
            <a:endParaRPr lang="en-TW" sz="1600" dirty="0">
              <a:latin typeface="微软雅黑" panose="020B0503020204020204" pitchFamily="34" charset="-122"/>
              <a:ea typeface="微软雅黑" panose="020B0503020204020204" pitchFamily="34" charset="-122"/>
            </a:endParaRPr>
          </a:p>
        </p:txBody>
      </p:sp>
      <p:sp>
        <p:nvSpPr>
          <p:cNvPr id="14" name="Rounded Rectangle 13">
            <a:extLst>
              <a:ext uri="{FF2B5EF4-FFF2-40B4-BE49-F238E27FC236}">
                <a16:creationId xmlns:a16="http://schemas.microsoft.com/office/drawing/2014/main" id="{70FFF8BF-F86E-D54F-BC7C-39B6C58A1504}"/>
              </a:ext>
            </a:extLst>
          </p:cNvPr>
          <p:cNvSpPr/>
          <p:nvPr/>
        </p:nvSpPr>
        <p:spPr>
          <a:xfrm>
            <a:off x="8512900" y="5588000"/>
            <a:ext cx="2402304" cy="4064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latin typeface="微软雅黑" panose="020B0503020204020204" pitchFamily="34" charset="-122"/>
                <a:ea typeface="微软雅黑" panose="020B0503020204020204" pitchFamily="34" charset="-122"/>
              </a:rPr>
              <a:t>Radial Basis Function </a:t>
            </a:r>
            <a:endParaRPr lang="en-TW"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85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1-1</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zh-CN" altLang="en-US" sz="3200" dirty="0"/>
              <a:t>分類器</a:t>
            </a:r>
            <a:endParaRPr lang="en-US" altLang="zh-CN" sz="3200" dirty="0"/>
          </a:p>
          <a:p>
            <a:r>
              <a:rPr lang="zh-CN" altLang="en-US" sz="36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t>支持向量機 </a:t>
            </a:r>
            <a:r>
              <a:rPr lang="en-US" altLang="zh-TW" dirty="0"/>
              <a:t>(SVM)</a:t>
            </a:r>
            <a:endParaRPr lang="zh-CN" altLang="en-US" dirty="0"/>
          </a:p>
        </p:txBody>
      </p:sp>
      <p:sp>
        <p:nvSpPr>
          <p:cNvPr id="3" name="Triangle 2">
            <a:extLst>
              <a:ext uri="{FF2B5EF4-FFF2-40B4-BE49-F238E27FC236}">
                <a16:creationId xmlns:a16="http://schemas.microsoft.com/office/drawing/2014/main" id="{34586875-3999-0E46-8491-5366FA3E5011}"/>
              </a:ext>
            </a:extLst>
          </p:cNvPr>
          <p:cNvSpPr/>
          <p:nvPr/>
        </p:nvSpPr>
        <p:spPr>
          <a:xfrm>
            <a:off x="9414933" y="2312106"/>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Triangle 34">
            <a:extLst>
              <a:ext uri="{FF2B5EF4-FFF2-40B4-BE49-F238E27FC236}">
                <a16:creationId xmlns:a16="http://schemas.microsoft.com/office/drawing/2014/main" id="{AA6E1145-93B2-7941-A29A-4654A53A6ED6}"/>
              </a:ext>
            </a:extLst>
          </p:cNvPr>
          <p:cNvSpPr/>
          <p:nvPr/>
        </p:nvSpPr>
        <p:spPr>
          <a:xfrm>
            <a:off x="8576732" y="232156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6" name="Triangle 35">
            <a:extLst>
              <a:ext uri="{FF2B5EF4-FFF2-40B4-BE49-F238E27FC236}">
                <a16:creationId xmlns:a16="http://schemas.microsoft.com/office/drawing/2014/main" id="{127E4B82-1FF0-F344-AE42-0FE33FA0EF04}"/>
              </a:ext>
            </a:extLst>
          </p:cNvPr>
          <p:cNvSpPr/>
          <p:nvPr/>
        </p:nvSpPr>
        <p:spPr>
          <a:xfrm>
            <a:off x="10134600" y="258092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7" name="Triangle 36">
            <a:extLst>
              <a:ext uri="{FF2B5EF4-FFF2-40B4-BE49-F238E27FC236}">
                <a16:creationId xmlns:a16="http://schemas.microsoft.com/office/drawing/2014/main" id="{FC18C422-625A-C347-B2BB-AF1E279B07BA}"/>
              </a:ext>
            </a:extLst>
          </p:cNvPr>
          <p:cNvSpPr/>
          <p:nvPr/>
        </p:nvSpPr>
        <p:spPr>
          <a:xfrm>
            <a:off x="9296399" y="3429000"/>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Triangle 37">
            <a:extLst>
              <a:ext uri="{FF2B5EF4-FFF2-40B4-BE49-F238E27FC236}">
                <a16:creationId xmlns:a16="http://schemas.microsoft.com/office/drawing/2014/main" id="{062B7B67-8633-894B-92CB-8E79803083A3}"/>
              </a:ext>
            </a:extLst>
          </p:cNvPr>
          <p:cNvSpPr/>
          <p:nvPr/>
        </p:nvSpPr>
        <p:spPr>
          <a:xfrm>
            <a:off x="9080598" y="3782683"/>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161EDCDF-B375-1B4A-9D6B-02358D6CD062}"/>
              </a:ext>
            </a:extLst>
          </p:cNvPr>
          <p:cNvSpPr>
            <a:spLocks/>
          </p:cNvSpPr>
          <p:nvPr/>
        </p:nvSpPr>
        <p:spPr>
          <a:xfrm>
            <a:off x="7577667" y="2580922"/>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0" name="Rectangle 39">
            <a:extLst>
              <a:ext uri="{FF2B5EF4-FFF2-40B4-BE49-F238E27FC236}">
                <a16:creationId xmlns:a16="http://schemas.microsoft.com/office/drawing/2014/main" id="{9CF549F5-A255-7C49-8469-4A47932A6A23}"/>
              </a:ext>
            </a:extLst>
          </p:cNvPr>
          <p:cNvSpPr>
            <a:spLocks/>
          </p:cNvSpPr>
          <p:nvPr/>
        </p:nvSpPr>
        <p:spPr>
          <a:xfrm>
            <a:off x="7577667" y="3284277"/>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1" name="Rectangle 40">
            <a:extLst>
              <a:ext uri="{FF2B5EF4-FFF2-40B4-BE49-F238E27FC236}">
                <a16:creationId xmlns:a16="http://schemas.microsoft.com/office/drawing/2014/main" id="{AC62640A-FCB4-944D-970F-9BF974C1C450}"/>
              </a:ext>
            </a:extLst>
          </p:cNvPr>
          <p:cNvSpPr>
            <a:spLocks/>
          </p:cNvSpPr>
          <p:nvPr/>
        </p:nvSpPr>
        <p:spPr>
          <a:xfrm>
            <a:off x="7577667" y="369742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2097BAF6-4580-AF40-BDF6-1C4636AC3AAA}"/>
              </a:ext>
            </a:extLst>
          </p:cNvPr>
          <p:cNvSpPr>
            <a:spLocks/>
          </p:cNvSpPr>
          <p:nvPr/>
        </p:nvSpPr>
        <p:spPr>
          <a:xfrm>
            <a:off x="7996767" y="3309509"/>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F86D5F93-F6EF-8C45-B4C3-CED8CBA698C8}"/>
              </a:ext>
            </a:extLst>
          </p:cNvPr>
          <p:cNvSpPr>
            <a:spLocks/>
          </p:cNvSpPr>
          <p:nvPr/>
        </p:nvSpPr>
        <p:spPr>
          <a:xfrm>
            <a:off x="9059332" y="2826420"/>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6" name="Rectangle 45">
            <a:extLst>
              <a:ext uri="{FF2B5EF4-FFF2-40B4-BE49-F238E27FC236}">
                <a16:creationId xmlns:a16="http://schemas.microsoft.com/office/drawing/2014/main" id="{1F1B7569-803C-2A4F-91EF-AAD58793FED9}"/>
              </a:ext>
            </a:extLst>
          </p:cNvPr>
          <p:cNvSpPr>
            <a:spLocks/>
          </p:cNvSpPr>
          <p:nvPr/>
        </p:nvSpPr>
        <p:spPr>
          <a:xfrm>
            <a:off x="8472310" y="368966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3" name="Oval 42">
            <a:extLst>
              <a:ext uri="{FF2B5EF4-FFF2-40B4-BE49-F238E27FC236}">
                <a16:creationId xmlns:a16="http://schemas.microsoft.com/office/drawing/2014/main" id="{7C3625A3-948F-A445-8C59-7F6033ED636D}"/>
              </a:ext>
            </a:extLst>
          </p:cNvPr>
          <p:cNvSpPr/>
          <p:nvPr/>
        </p:nvSpPr>
        <p:spPr>
          <a:xfrm>
            <a:off x="7890468" y="2553759"/>
            <a:ext cx="2340000" cy="2340000"/>
          </a:xfrm>
          <a:prstGeom prst="ellipse">
            <a:avLst/>
          </a:pr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8" name="Oval 47">
            <a:extLst>
              <a:ext uri="{FF2B5EF4-FFF2-40B4-BE49-F238E27FC236}">
                <a16:creationId xmlns:a16="http://schemas.microsoft.com/office/drawing/2014/main" id="{16C5556E-609A-D048-BA5C-3AB216B646BD}"/>
              </a:ext>
            </a:extLst>
          </p:cNvPr>
          <p:cNvSpPr>
            <a:spLocks noChangeAspect="1"/>
          </p:cNvSpPr>
          <p:nvPr/>
        </p:nvSpPr>
        <p:spPr>
          <a:xfrm>
            <a:off x="8411678" y="3091530"/>
            <a:ext cx="1260000" cy="1260000"/>
          </a:xfrm>
          <a:prstGeom prst="ellipse">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7" name="Rectangle 46">
            <a:extLst>
              <a:ext uri="{FF2B5EF4-FFF2-40B4-BE49-F238E27FC236}">
                <a16:creationId xmlns:a16="http://schemas.microsoft.com/office/drawing/2014/main" id="{E8A423D6-C1EB-084C-A935-2EF3772AB219}"/>
              </a:ext>
            </a:extLst>
          </p:cNvPr>
          <p:cNvSpPr/>
          <p:nvPr/>
        </p:nvSpPr>
        <p:spPr>
          <a:xfrm>
            <a:off x="354800" y="1345258"/>
            <a:ext cx="6987956" cy="236000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屬於機器學習中的</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Supervised learning</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其中一種方法</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透過找出一個超平面，使之將兩個不同的集合分開</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是一種線性分類器</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非線性可分支持向量機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sp>
        <p:nvSpPr>
          <p:cNvPr id="49" name="Oval 48">
            <a:extLst>
              <a:ext uri="{FF2B5EF4-FFF2-40B4-BE49-F238E27FC236}">
                <a16:creationId xmlns:a16="http://schemas.microsoft.com/office/drawing/2014/main" id="{DA81F655-0D71-B84F-8C90-8938459421DF}"/>
              </a:ext>
            </a:extLst>
          </p:cNvPr>
          <p:cNvSpPr/>
          <p:nvPr/>
        </p:nvSpPr>
        <p:spPr>
          <a:xfrm>
            <a:off x="8939399" y="3607818"/>
            <a:ext cx="216000" cy="21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1" name="Rounded Rectangle 50">
            <a:extLst>
              <a:ext uri="{FF2B5EF4-FFF2-40B4-BE49-F238E27FC236}">
                <a16:creationId xmlns:a16="http://schemas.microsoft.com/office/drawing/2014/main" id="{EAEC0607-F867-6D44-AB03-F2E5745E0F55}"/>
              </a:ext>
            </a:extLst>
          </p:cNvPr>
          <p:cNvSpPr/>
          <p:nvPr/>
        </p:nvSpPr>
        <p:spPr>
          <a:xfrm>
            <a:off x="8503616" y="5315048"/>
            <a:ext cx="1222744" cy="3536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400" dirty="0"/>
              <a:t>KNN</a:t>
            </a:r>
            <a:r>
              <a:rPr lang="zh-TW" altLang="en-US" sz="1400" dirty="0"/>
              <a:t> 分類器</a:t>
            </a:r>
            <a:endParaRPr lang="en-TW"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1-2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zh-CN" altLang="en-US" sz="3200" dirty="0"/>
              <a:t>分類器</a:t>
            </a:r>
            <a:endParaRPr lang="en-US" altLang="zh-CN" sz="3200" dirty="0"/>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5251</TotalTime>
  <Words>1121</Words>
  <Application>Microsoft Macintosh PowerPoint</Application>
  <PresentationFormat>Widescreen</PresentationFormat>
  <Paragraphs>128</Paragraphs>
  <Slides>16</Slides>
  <Notes>15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16</vt:i4>
      </vt:variant>
    </vt:vector>
  </HeadingPairs>
  <TitlesOfParts>
    <vt:vector size="31" baseType="lpstr">
      <vt:lpstr>等线</vt:lpstr>
      <vt:lpstr>inherit</vt:lpstr>
      <vt:lpstr>微软雅黑</vt:lpstr>
      <vt:lpstr>PingFang TC</vt:lpstr>
      <vt:lpstr>新細明體</vt:lpstr>
      <vt:lpstr>Segoe UI Light</vt:lpstr>
      <vt:lpstr>Arial</vt:lpstr>
      <vt:lpstr>Calibri</vt:lpstr>
      <vt:lpstr>Cambria Math</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261</cp:revision>
  <dcterms:created xsi:type="dcterms:W3CDTF">2015-08-18T02:51:41Z</dcterms:created>
  <dcterms:modified xsi:type="dcterms:W3CDTF">2020-09-06T16:17:59Z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